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47"/>
  </p:notesMasterIdLst>
  <p:sldIdLst>
    <p:sldId id="260" r:id="rId3"/>
    <p:sldId id="258" r:id="rId4"/>
    <p:sldId id="259" r:id="rId5"/>
    <p:sldId id="309" r:id="rId6"/>
    <p:sldId id="265" r:id="rId7"/>
    <p:sldId id="266" r:id="rId8"/>
    <p:sldId id="268" r:id="rId9"/>
    <p:sldId id="270" r:id="rId10"/>
    <p:sldId id="271" r:id="rId11"/>
    <p:sldId id="273" r:id="rId12"/>
    <p:sldId id="269" r:id="rId13"/>
    <p:sldId id="274" r:id="rId14"/>
    <p:sldId id="263" r:id="rId15"/>
    <p:sldId id="275" r:id="rId16"/>
    <p:sldId id="277" r:id="rId17"/>
    <p:sldId id="280" r:id="rId18"/>
    <p:sldId id="281" r:id="rId19"/>
    <p:sldId id="279" r:id="rId20"/>
    <p:sldId id="296" r:id="rId21"/>
    <p:sldId id="285" r:id="rId22"/>
    <p:sldId id="286" r:id="rId23"/>
    <p:sldId id="287" r:id="rId24"/>
    <p:sldId id="288" r:id="rId25"/>
    <p:sldId id="299" r:id="rId26"/>
    <p:sldId id="289" r:id="rId27"/>
    <p:sldId id="290" r:id="rId28"/>
    <p:sldId id="291" r:id="rId29"/>
    <p:sldId id="294" r:id="rId30"/>
    <p:sldId id="297" r:id="rId31"/>
    <p:sldId id="298" r:id="rId32"/>
    <p:sldId id="306" r:id="rId33"/>
    <p:sldId id="300" r:id="rId34"/>
    <p:sldId id="301" r:id="rId35"/>
    <p:sldId id="302" r:id="rId36"/>
    <p:sldId id="307" r:id="rId37"/>
    <p:sldId id="304" r:id="rId38"/>
    <p:sldId id="313" r:id="rId39"/>
    <p:sldId id="305" r:id="rId40"/>
    <p:sldId id="314" r:id="rId41"/>
    <p:sldId id="315" r:id="rId42"/>
    <p:sldId id="317" r:id="rId43"/>
    <p:sldId id="320" r:id="rId44"/>
    <p:sldId id="321" r:id="rId45"/>
    <p:sldId id="318"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000000"/>
    <a:srgbClr val="FBB033"/>
    <a:srgbClr val="EB3232"/>
    <a:srgbClr val="20518D"/>
    <a:srgbClr val="4677B1"/>
    <a:srgbClr val="46C1BE"/>
    <a:srgbClr val="41BCB9"/>
    <a:srgbClr val="4BC4C2"/>
    <a:srgbClr val="F8A1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2" autoAdjust="0"/>
    <p:restoredTop sz="88917" autoAdjust="0"/>
  </p:normalViewPr>
  <p:slideViewPr>
    <p:cSldViewPr snapToObjects="1">
      <p:cViewPr varScale="1">
        <p:scale>
          <a:sx n="187" d="100"/>
          <a:sy n="187" d="100"/>
        </p:scale>
        <p:origin x="900" y="144"/>
      </p:cViewPr>
      <p:guideLst>
        <p:guide orient="horz" pos="1620"/>
        <p:guide pos="2880"/>
      </p:guideLst>
    </p:cSldViewPr>
  </p:slideViewPr>
  <p:outlineViewPr>
    <p:cViewPr>
      <p:scale>
        <a:sx n="33" d="100"/>
        <a:sy n="33" d="100"/>
      </p:scale>
      <p:origin x="0" y="-1426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FC28E-C8FD-4727-A114-E1A1A1EC31A7}" type="datetimeFigureOut">
              <a:rPr lang="en-US" smtClean="0"/>
              <a:t>10/2/2018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95328-D31D-45AB-991F-5F3DA55EDE23}" type="slidenum">
              <a:rPr lang="en-US" smtClean="0"/>
              <a:t>‹#›</a:t>
            </a:fld>
            <a:endParaRPr lang="en-US" dirty="0"/>
          </a:p>
        </p:txBody>
      </p:sp>
    </p:spTree>
    <p:extLst>
      <p:ext uri="{BB962C8B-B14F-4D97-AF65-F5344CB8AC3E}">
        <p14:creationId xmlns:p14="http://schemas.microsoft.com/office/powerpoint/2010/main" val="351752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a:t>
            </a:fld>
            <a:endParaRPr lang="en-US" dirty="0"/>
          </a:p>
        </p:txBody>
      </p:sp>
    </p:spTree>
    <p:extLst>
      <p:ext uri="{BB962C8B-B14F-4D97-AF65-F5344CB8AC3E}">
        <p14:creationId xmlns:p14="http://schemas.microsoft.com/office/powerpoint/2010/main" val="2704290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15</a:t>
            </a:fld>
            <a:endParaRPr lang="en-US" dirty="0"/>
          </a:p>
        </p:txBody>
      </p:sp>
    </p:spTree>
    <p:extLst>
      <p:ext uri="{BB962C8B-B14F-4D97-AF65-F5344CB8AC3E}">
        <p14:creationId xmlns:p14="http://schemas.microsoft.com/office/powerpoint/2010/main" val="2962463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Thymine instead of Adenine at BRAF coding position 1799 -&gt; Valine to Glutamic Acid -&gt; Increased kinase activity -&gt; Responds to BRAF inhibitors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17</a:t>
            </a:fld>
            <a:endParaRPr lang="en-US" dirty="0"/>
          </a:p>
        </p:txBody>
      </p:sp>
    </p:spTree>
    <p:extLst>
      <p:ext uri="{BB962C8B-B14F-4D97-AF65-F5344CB8AC3E}">
        <p14:creationId xmlns:p14="http://schemas.microsoft.com/office/powerpoint/2010/main" val="1523058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“observation” resource includes lab results. In our system, most HLA laboratory results are maintained as structured results in our electronic medical record and would be easily accessible via the FHIR </a:t>
            </a:r>
            <a:r>
              <a:rPr lang="en-US" dirty="0" err="1"/>
              <a:t>Obervation</a:t>
            </a:r>
            <a:r>
              <a:rPr lang="en-US" dirty="0"/>
              <a:t> resource.</a:t>
            </a:r>
          </a:p>
          <a:p>
            <a:pPr marL="171450" indent="-171450">
              <a:buFontTx/>
              <a:buChar char="-"/>
            </a:pPr>
            <a:r>
              <a:rPr lang="en-US" dirty="0"/>
              <a:t>Apple Health uses FHIR. This is probably the canonical patient-facing FHIR application.</a:t>
            </a:r>
          </a:p>
        </p:txBody>
      </p:sp>
      <p:sp>
        <p:nvSpPr>
          <p:cNvPr id="4" name="Slide Number Placeholder 3"/>
          <p:cNvSpPr>
            <a:spLocks noGrp="1"/>
          </p:cNvSpPr>
          <p:nvPr>
            <p:ph type="sldNum" sz="quarter" idx="5"/>
          </p:nvPr>
        </p:nvSpPr>
        <p:spPr/>
        <p:txBody>
          <a:bodyPr/>
          <a:lstStyle/>
          <a:p>
            <a:fld id="{9AF95328-D31D-45AB-991F-5F3DA55EDE23}" type="slidenum">
              <a:rPr lang="en-US" smtClean="0"/>
              <a:t>19</a:t>
            </a:fld>
            <a:endParaRPr lang="en-US"/>
          </a:p>
        </p:txBody>
      </p:sp>
    </p:spTree>
    <p:extLst>
      <p:ext uri="{BB962C8B-B14F-4D97-AF65-F5344CB8AC3E}">
        <p14:creationId xmlns:p14="http://schemas.microsoft.com/office/powerpoint/2010/main" val="3700281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OPTN = Organ Procurement and Transplantation Network</a:t>
            </a:r>
          </a:p>
          <a:p>
            <a:pPr marL="171450" indent="-171450">
              <a:buFontTx/>
              <a:buChar char="-"/>
            </a:pPr>
            <a:r>
              <a:rPr lang="en-US" dirty="0"/>
              <a:t>UNOS = United Network for Organ Sharing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21</a:t>
            </a:fld>
            <a:endParaRPr lang="en-US" dirty="0"/>
          </a:p>
        </p:txBody>
      </p:sp>
    </p:spTree>
    <p:extLst>
      <p:ext uri="{BB962C8B-B14F-4D97-AF65-F5344CB8AC3E}">
        <p14:creationId xmlns:p14="http://schemas.microsoft.com/office/powerpoint/2010/main" val="1543735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HLA-DPB belongs to the HLA class II beta chain paralogues.</a:t>
            </a:r>
          </a:p>
        </p:txBody>
      </p:sp>
      <p:sp>
        <p:nvSpPr>
          <p:cNvPr id="4" name="Slide Number Placeholder 3"/>
          <p:cNvSpPr>
            <a:spLocks noGrp="1"/>
          </p:cNvSpPr>
          <p:nvPr>
            <p:ph type="sldNum" sz="quarter" idx="5"/>
          </p:nvPr>
        </p:nvSpPr>
        <p:spPr/>
        <p:txBody>
          <a:bodyPr/>
          <a:lstStyle/>
          <a:p>
            <a:fld id="{9AF95328-D31D-45AB-991F-5F3DA55EDE23}" type="slidenum">
              <a:rPr lang="en-US" smtClean="0"/>
              <a:t>22</a:t>
            </a:fld>
            <a:endParaRPr lang="en-US"/>
          </a:p>
        </p:txBody>
      </p:sp>
    </p:spTree>
    <p:extLst>
      <p:ext uri="{BB962C8B-B14F-4D97-AF65-F5344CB8AC3E}">
        <p14:creationId xmlns:p14="http://schemas.microsoft.com/office/powerpoint/2010/main" val="2738830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23</a:t>
            </a:fld>
            <a:endParaRPr lang="en-US"/>
          </a:p>
        </p:txBody>
      </p:sp>
    </p:spTree>
    <p:extLst>
      <p:ext uri="{BB962C8B-B14F-4D97-AF65-F5344CB8AC3E}">
        <p14:creationId xmlns:p14="http://schemas.microsoft.com/office/powerpoint/2010/main" val="2959401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24</a:t>
            </a:fld>
            <a:endParaRPr lang="en-US"/>
          </a:p>
        </p:txBody>
      </p:sp>
    </p:spTree>
    <p:extLst>
      <p:ext uri="{BB962C8B-B14F-4D97-AF65-F5344CB8AC3E}">
        <p14:creationId xmlns:p14="http://schemas.microsoft.com/office/powerpoint/2010/main" val="3085170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Some detail is omitted here. For example, allowances for recipient HLA type should be made (i.e., don’t infer the presence of an autoantibody).</a:t>
            </a:r>
          </a:p>
          <a:p>
            <a:pPr marL="171450" indent="-171450">
              <a:buFontTx/>
              <a:buChar char="-"/>
            </a:pPr>
            <a:r>
              <a:rPr lang="en-US" dirty="0"/>
              <a:t>My first exposure this heuristic was in conversation with Dr. Bob Bray in the HLA laboratory at Emory University Hospital.</a:t>
            </a:r>
          </a:p>
          <a:p>
            <a:pPr marL="171450" indent="-171450">
              <a:buFontTx/>
              <a:buChar char="-"/>
            </a:pPr>
            <a:r>
              <a:rPr lang="en-US" dirty="0"/>
              <a:t>What would this heuristic look like implemented as a REST web service?</a:t>
            </a:r>
          </a:p>
        </p:txBody>
      </p:sp>
      <p:sp>
        <p:nvSpPr>
          <p:cNvPr id="4" name="Slide Number Placeholder 3"/>
          <p:cNvSpPr>
            <a:spLocks noGrp="1"/>
          </p:cNvSpPr>
          <p:nvPr>
            <p:ph type="sldNum" sz="quarter" idx="5"/>
          </p:nvPr>
        </p:nvSpPr>
        <p:spPr/>
        <p:txBody>
          <a:bodyPr/>
          <a:lstStyle/>
          <a:p>
            <a:fld id="{9AF95328-D31D-45AB-991F-5F3DA55EDE23}" type="slidenum">
              <a:rPr lang="en-US" smtClean="0"/>
              <a:t>25</a:t>
            </a:fld>
            <a:endParaRPr lang="en-US"/>
          </a:p>
        </p:txBody>
      </p:sp>
    </p:spTree>
    <p:extLst>
      <p:ext uri="{BB962C8B-B14F-4D97-AF65-F5344CB8AC3E}">
        <p14:creationId xmlns:p14="http://schemas.microsoft.com/office/powerpoint/2010/main" val="4207831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a:t>
            </a:r>
          </a:p>
          <a:p>
            <a:pPr marL="171450" indent="-171450">
              <a:buFontTx/>
              <a:buChar char="-"/>
            </a:pPr>
            <a:r>
              <a:rPr lang="en-US" dirty="0"/>
              <a:t>The “</a:t>
            </a:r>
            <a:r>
              <a:rPr lang="en-US" dirty="0" err="1"/>
              <a:t>hypervariableRegions</a:t>
            </a:r>
            <a:r>
              <a:rPr lang="en-US" dirty="0"/>
              <a:t>” resource is loaded from a locally (Emory University) created XML database.</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26</a:t>
            </a:fld>
            <a:endParaRPr lang="en-US"/>
          </a:p>
        </p:txBody>
      </p:sp>
    </p:spTree>
    <p:extLst>
      <p:ext uri="{BB962C8B-B14F-4D97-AF65-F5344CB8AC3E}">
        <p14:creationId xmlns:p14="http://schemas.microsoft.com/office/powerpoint/2010/main" val="737381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author of an application like this would need to know almost nothing about HLA or even how the alleles are represented in the IMGT/HLA database. Most of the HLA domain-specific content has been abstracted in the JSON representation of the data model. The developer can focus on excellent user interface design. No comments from the peanut gallery.</a:t>
            </a:r>
          </a:p>
        </p:txBody>
      </p:sp>
      <p:sp>
        <p:nvSpPr>
          <p:cNvPr id="4" name="Slide Number Placeholder 3"/>
          <p:cNvSpPr>
            <a:spLocks noGrp="1"/>
          </p:cNvSpPr>
          <p:nvPr>
            <p:ph type="sldNum" sz="quarter" idx="5"/>
          </p:nvPr>
        </p:nvSpPr>
        <p:spPr/>
        <p:txBody>
          <a:bodyPr/>
          <a:lstStyle/>
          <a:p>
            <a:fld id="{9AF95328-D31D-45AB-991F-5F3DA55EDE23}" type="slidenum">
              <a:rPr lang="en-US" smtClean="0"/>
              <a:t>27</a:t>
            </a:fld>
            <a:endParaRPr lang="en-US"/>
          </a:p>
        </p:txBody>
      </p:sp>
    </p:spTree>
    <p:extLst>
      <p:ext uri="{BB962C8B-B14F-4D97-AF65-F5344CB8AC3E}">
        <p14:creationId xmlns:p14="http://schemas.microsoft.com/office/powerpoint/2010/main" val="121055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a:t>
            </a:fld>
            <a:endParaRPr lang="en-US"/>
          </a:p>
        </p:txBody>
      </p:sp>
    </p:spTree>
    <p:extLst>
      <p:ext uri="{BB962C8B-B14F-4D97-AF65-F5344CB8AC3E}">
        <p14:creationId xmlns:p14="http://schemas.microsoft.com/office/powerpoint/2010/main" val="2142985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 mobile “wizard” application running on a Samsung Android smart phone. The first four (4) wizard steps where you select the various alleles that represent antibodies and donor/recipient types are not shown.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only to demonstrate how universally consumable REST web services are. The request sequence is identical to the request sequence used from the </a:t>
            </a:r>
          </a:p>
        </p:txBody>
      </p:sp>
      <p:sp>
        <p:nvSpPr>
          <p:cNvPr id="4" name="Slide Number Placeholder 3"/>
          <p:cNvSpPr>
            <a:spLocks noGrp="1"/>
          </p:cNvSpPr>
          <p:nvPr>
            <p:ph type="sldNum" sz="quarter" idx="5"/>
          </p:nvPr>
        </p:nvSpPr>
        <p:spPr/>
        <p:txBody>
          <a:bodyPr/>
          <a:lstStyle/>
          <a:p>
            <a:fld id="{9AF95328-D31D-45AB-991F-5F3DA55EDE23}" type="slidenum">
              <a:rPr lang="en-US" smtClean="0"/>
              <a:t>28</a:t>
            </a:fld>
            <a:endParaRPr lang="en-US"/>
          </a:p>
        </p:txBody>
      </p:sp>
    </p:spTree>
    <p:extLst>
      <p:ext uri="{BB962C8B-B14F-4D97-AF65-F5344CB8AC3E}">
        <p14:creationId xmlns:p14="http://schemas.microsoft.com/office/powerpoint/2010/main" val="857090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https</a:t>
            </a:r>
            <a:r>
              <a:rPr lang="en-US" dirty="0"/>
              <a:t>://rest.hlatools.org/epitopeFinder has been removed from slide pending review of this usage with the </a:t>
            </a:r>
            <a:r>
              <a:rPr lang="en-US"/>
              <a:t>Epitope Registry.</a:t>
            </a:r>
          </a:p>
        </p:txBody>
      </p:sp>
      <p:sp>
        <p:nvSpPr>
          <p:cNvPr id="4" name="Slide Number Placeholder 3"/>
          <p:cNvSpPr>
            <a:spLocks noGrp="1"/>
          </p:cNvSpPr>
          <p:nvPr>
            <p:ph type="sldNum" sz="quarter" idx="5"/>
          </p:nvPr>
        </p:nvSpPr>
        <p:spPr/>
        <p:txBody>
          <a:bodyPr/>
          <a:lstStyle/>
          <a:p>
            <a:fld id="{9AF95328-D31D-45AB-991F-5F3DA55EDE23}" type="slidenum">
              <a:rPr lang="en-US" smtClean="0"/>
              <a:t>29</a:t>
            </a:fld>
            <a:endParaRPr lang="en-US" dirty="0"/>
          </a:p>
        </p:txBody>
      </p:sp>
    </p:spTree>
    <p:extLst>
      <p:ext uri="{BB962C8B-B14F-4D97-AF65-F5344CB8AC3E}">
        <p14:creationId xmlns:p14="http://schemas.microsoft.com/office/powerpoint/2010/main" val="3273112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Acknowledgements to Dr. Howie Gebel at Emory University School of Medicine.</a:t>
            </a:r>
          </a:p>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30</a:t>
            </a:fld>
            <a:endParaRPr lang="en-US" dirty="0"/>
          </a:p>
        </p:txBody>
      </p:sp>
    </p:spTree>
    <p:extLst>
      <p:ext uri="{BB962C8B-B14F-4D97-AF65-F5344CB8AC3E}">
        <p14:creationId xmlns:p14="http://schemas.microsoft.com/office/powerpoint/2010/main" val="942775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of the interface between an antibody paratope and antigen epitope. The paratope incorporates the 3 complementarity-determining regions (CDRs) on </a:t>
            </a:r>
            <a:r>
              <a:rPr lang="en-US" dirty="0" err="1"/>
              <a:t>eachlight</a:t>
            </a:r>
            <a:r>
              <a:rPr lang="en-US" dirty="0"/>
              <a:t> (L1-3) and heavy (H1-3) chain that contact the epitope. There are around 10 to 22 contact residues on the antigen that make up the structural epitope. Central to this is a cluster of amino acid residues that are the key determinants of antibody-binding speciﬁcity that has been termed the functional epitope or </a:t>
            </a:r>
            <a:r>
              <a:rPr lang="en-US" dirty="0" err="1"/>
              <a:t>eplet</a:t>
            </a:r>
            <a:r>
              <a:rPr lang="en-US" dirty="0"/>
              <a:t>. Of note, not all CDRs are involved in binding a speciﬁc epitope. Colored circles represent amino </a:t>
            </a:r>
            <a:r>
              <a:rPr lang="en-US" dirty="0" err="1"/>
              <a:t>acidresidues</a:t>
            </a:r>
            <a:r>
              <a:rPr lang="en-US" dirty="0"/>
              <a:t>. Dotted lines represent </a:t>
            </a:r>
            <a:r>
              <a:rPr lang="en-US" dirty="0" err="1"/>
              <a:t>hydrophobic,vander</a:t>
            </a:r>
            <a:r>
              <a:rPr lang="en-US" dirty="0"/>
              <a:t> Waals and hydrogen bonds, and salt bridges between contact residues. Reproduced with permission of the copyright holder (International Pediatric Nephrology Association) from </a:t>
            </a:r>
            <a:r>
              <a:rPr lang="en-US" dirty="0" err="1"/>
              <a:t>Sypek</a:t>
            </a:r>
            <a:r>
              <a:rPr lang="en-US" dirty="0"/>
              <a:t> et al.</a:t>
            </a:r>
          </a:p>
        </p:txBody>
      </p:sp>
      <p:sp>
        <p:nvSpPr>
          <p:cNvPr id="4" name="Slide Number Placeholder 3"/>
          <p:cNvSpPr>
            <a:spLocks noGrp="1"/>
          </p:cNvSpPr>
          <p:nvPr>
            <p:ph type="sldNum" sz="quarter" idx="5"/>
          </p:nvPr>
        </p:nvSpPr>
        <p:spPr/>
        <p:txBody>
          <a:bodyPr/>
          <a:lstStyle/>
          <a:p>
            <a:fld id="{9AF95328-D31D-45AB-991F-5F3DA55EDE23}" type="slidenum">
              <a:rPr lang="en-US" smtClean="0"/>
              <a:t>31</a:t>
            </a:fld>
            <a:endParaRPr lang="en-US" dirty="0"/>
          </a:p>
        </p:txBody>
      </p:sp>
    </p:spTree>
    <p:extLst>
      <p:ext uri="{BB962C8B-B14F-4D97-AF65-F5344CB8AC3E}">
        <p14:creationId xmlns:p14="http://schemas.microsoft.com/office/powerpoint/2010/main" val="3799695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epitope filtering mechanism in the Epitope Registry is excellent. You provide it with (a) an allele for which you are interested in assessing for donor/recipient mismatches and (b) the recipient’s HLA type, and the Epitope Registry instantly returns a list of mismatched epitopes.</a:t>
            </a:r>
          </a:p>
          <a:p>
            <a:pPr marL="171450" indent="-171450">
              <a:buFontTx/>
              <a:buChar char="-"/>
            </a:pPr>
            <a:r>
              <a:rPr lang="en-US" dirty="0"/>
              <a:t>Iteratively using this filtering mechanism with multiple positive single antigen bead results from a single antigen bead panel to infer which epitopes may be reactive with antibodies is cognitively difficult: the relationship between positive beads and epitopes is many-to-many and extremely tedious to keep track of.</a:t>
            </a:r>
          </a:p>
        </p:txBody>
      </p:sp>
      <p:sp>
        <p:nvSpPr>
          <p:cNvPr id="4" name="Slide Number Placeholder 3"/>
          <p:cNvSpPr>
            <a:spLocks noGrp="1"/>
          </p:cNvSpPr>
          <p:nvPr>
            <p:ph type="sldNum" sz="quarter" idx="5"/>
          </p:nvPr>
        </p:nvSpPr>
        <p:spPr/>
        <p:txBody>
          <a:bodyPr/>
          <a:lstStyle/>
          <a:p>
            <a:fld id="{9AF95328-D31D-45AB-991F-5F3DA55EDE23}" type="slidenum">
              <a:rPr lang="en-US" smtClean="0"/>
              <a:t>32</a:t>
            </a:fld>
            <a:endParaRPr lang="en-US" dirty="0"/>
          </a:p>
        </p:txBody>
      </p:sp>
    </p:spTree>
    <p:extLst>
      <p:ext uri="{BB962C8B-B14F-4D97-AF65-F5344CB8AC3E}">
        <p14:creationId xmlns:p14="http://schemas.microsoft.com/office/powerpoint/2010/main" val="3537097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My first exposure this heuristic was in conversation with Dr. Howie Gebel in the HLA laboratory at Emory University Hospital.</a:t>
            </a:r>
          </a:p>
        </p:txBody>
      </p:sp>
      <p:sp>
        <p:nvSpPr>
          <p:cNvPr id="4" name="Slide Number Placeholder 3"/>
          <p:cNvSpPr>
            <a:spLocks noGrp="1"/>
          </p:cNvSpPr>
          <p:nvPr>
            <p:ph type="sldNum" sz="quarter" idx="5"/>
          </p:nvPr>
        </p:nvSpPr>
        <p:spPr/>
        <p:txBody>
          <a:bodyPr/>
          <a:lstStyle/>
          <a:p>
            <a:fld id="{9AF95328-D31D-45AB-991F-5F3DA55EDE23}" type="slidenum">
              <a:rPr lang="en-US" smtClean="0"/>
              <a:t>33</a:t>
            </a:fld>
            <a:endParaRPr lang="en-US" dirty="0"/>
          </a:p>
        </p:txBody>
      </p:sp>
    </p:spTree>
    <p:extLst>
      <p:ext uri="{BB962C8B-B14F-4D97-AF65-F5344CB8AC3E}">
        <p14:creationId xmlns:p14="http://schemas.microsoft.com/office/powerpoint/2010/main" val="2949276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 and on-line querying of the Epitope Registry.</a:t>
            </a:r>
          </a:p>
          <a:p>
            <a:pPr marL="171450" indent="-171450">
              <a:buFontTx/>
              <a:buChar char="-"/>
            </a:pPr>
            <a:r>
              <a:rPr lang="en-US" dirty="0"/>
              <a:t>The “</a:t>
            </a:r>
            <a:r>
              <a:rPr lang="en-US" dirty="0" err="1"/>
              <a:t>epRegEpitopes</a:t>
            </a:r>
            <a:r>
              <a:rPr lang="en-US" dirty="0"/>
              <a:t>” resource is loaded from on-line querying of the Epitope Registry.</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35</a:t>
            </a:fld>
            <a:endParaRPr lang="en-US"/>
          </a:p>
        </p:txBody>
      </p:sp>
    </p:spTree>
    <p:extLst>
      <p:ext uri="{BB962C8B-B14F-4D97-AF65-F5344CB8AC3E}">
        <p14:creationId xmlns:p14="http://schemas.microsoft.com/office/powerpoint/2010/main" val="1394470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36</a:t>
            </a:fld>
            <a:endParaRPr lang="en-US" dirty="0"/>
          </a:p>
        </p:txBody>
      </p:sp>
    </p:spTree>
    <p:extLst>
      <p:ext uri="{BB962C8B-B14F-4D97-AF65-F5344CB8AC3E}">
        <p14:creationId xmlns:p14="http://schemas.microsoft.com/office/powerpoint/2010/main" val="1220464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37</a:t>
            </a:fld>
            <a:endParaRPr lang="en-US" dirty="0"/>
          </a:p>
        </p:txBody>
      </p:sp>
    </p:spTree>
    <p:extLst>
      <p:ext uri="{BB962C8B-B14F-4D97-AF65-F5344CB8AC3E}">
        <p14:creationId xmlns:p14="http://schemas.microsoft.com/office/powerpoint/2010/main" val="1104079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38</a:t>
            </a:fld>
            <a:endParaRPr lang="en-US" dirty="0"/>
          </a:p>
        </p:txBody>
      </p:sp>
    </p:spTree>
    <p:extLst>
      <p:ext uri="{BB962C8B-B14F-4D97-AF65-F5344CB8AC3E}">
        <p14:creationId xmlns:p14="http://schemas.microsoft.com/office/powerpoint/2010/main" val="4200069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6</a:t>
            </a:fld>
            <a:endParaRPr lang="en-US" dirty="0"/>
          </a:p>
        </p:txBody>
      </p:sp>
    </p:spTree>
    <p:extLst>
      <p:ext uri="{BB962C8B-B14F-4D97-AF65-F5344CB8AC3E}">
        <p14:creationId xmlns:p14="http://schemas.microsoft.com/office/powerpoint/2010/main" val="66570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39</a:t>
            </a:fld>
            <a:endParaRPr lang="en-US" dirty="0"/>
          </a:p>
        </p:txBody>
      </p:sp>
    </p:spTree>
    <p:extLst>
      <p:ext uri="{BB962C8B-B14F-4D97-AF65-F5344CB8AC3E}">
        <p14:creationId xmlns:p14="http://schemas.microsoft.com/office/powerpoint/2010/main" val="1453203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40</a:t>
            </a:fld>
            <a:endParaRPr lang="en-US" dirty="0"/>
          </a:p>
        </p:txBody>
      </p:sp>
    </p:spTree>
    <p:extLst>
      <p:ext uri="{BB962C8B-B14F-4D97-AF65-F5344CB8AC3E}">
        <p14:creationId xmlns:p14="http://schemas.microsoft.com/office/powerpoint/2010/main" val="342646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One possible observation here is that we have a lot of electronically accessible biomedical databases. But, arguably, we do not always have robust service layers around those biomedical databases that facilitate electronica interoperability and distributed computing.</a:t>
            </a:r>
          </a:p>
          <a:p>
            <a:pPr marL="171450" indent="-171450">
              <a:buFontTx/>
              <a:buChar char="-"/>
            </a:pPr>
            <a:r>
              <a:rPr lang="en-US" dirty="0"/>
              <a:t>“Out of the box.”</a:t>
            </a:r>
          </a:p>
          <a:p>
            <a:pPr marL="171450" indent="-171450">
              <a:buFontTx/>
              <a:buChar char="-"/>
            </a:pPr>
            <a:r>
              <a:rPr lang="en-US" dirty="0"/>
              <a:t>As IT people in HLA and interested in distributed computing, we should be investing in standards-based services.</a:t>
            </a:r>
          </a:p>
        </p:txBody>
      </p:sp>
      <p:sp>
        <p:nvSpPr>
          <p:cNvPr id="4" name="Slide Number Placeholder 3"/>
          <p:cNvSpPr>
            <a:spLocks noGrp="1"/>
          </p:cNvSpPr>
          <p:nvPr>
            <p:ph type="sldNum" sz="quarter" idx="5"/>
          </p:nvPr>
        </p:nvSpPr>
        <p:spPr/>
        <p:txBody>
          <a:bodyPr/>
          <a:lstStyle/>
          <a:p>
            <a:fld id="{9AF95328-D31D-45AB-991F-5F3DA55EDE23}" type="slidenum">
              <a:rPr lang="en-US" smtClean="0"/>
              <a:t>42</a:t>
            </a:fld>
            <a:endParaRPr lang="en-US"/>
          </a:p>
        </p:txBody>
      </p:sp>
    </p:spTree>
    <p:extLst>
      <p:ext uri="{BB962C8B-B14F-4D97-AF65-F5344CB8AC3E}">
        <p14:creationId xmlns:p14="http://schemas.microsoft.com/office/powerpoint/2010/main" val="1202892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43</a:t>
            </a:fld>
            <a:endParaRPr lang="en-US"/>
          </a:p>
        </p:txBody>
      </p:sp>
    </p:spTree>
    <p:extLst>
      <p:ext uri="{BB962C8B-B14F-4D97-AF65-F5344CB8AC3E}">
        <p14:creationId xmlns:p14="http://schemas.microsoft.com/office/powerpoint/2010/main" val="1576580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latter four (4) rights suggest that the enterprise’s electronic medical record (e.g., Cerner, EPIC), where our health care providers now spend most of their time, has an important role in clinical decision support.</a:t>
            </a:r>
          </a:p>
          <a:p>
            <a:pPr marL="171450" indent="-171450">
              <a:buFontTx/>
              <a:buChar char="-"/>
            </a:pPr>
            <a:r>
              <a:rPr lang="en-US" dirty="0"/>
              <a:t>Although there are numerous web sites and applications that can facilitate good clinical decision making, those services may not respect the latter four (4) rights.</a:t>
            </a:r>
          </a:p>
          <a:p>
            <a:pPr marL="171450" indent="-171450">
              <a:buFontTx/>
              <a:buChar char="-"/>
            </a:pPr>
            <a:r>
              <a:rPr lang="en-US" dirty="0"/>
              <a:t>As laboratorians, I think we also need to consider that the traditional static CLIA-compliant laboratory report may limit the clinical utility of our increasingly sophisticated laboratory testing modalities (e.g., next generation sequencing panels).</a:t>
            </a:r>
          </a:p>
        </p:txBody>
      </p:sp>
      <p:sp>
        <p:nvSpPr>
          <p:cNvPr id="4" name="Slide Number Placeholder 3"/>
          <p:cNvSpPr>
            <a:spLocks noGrp="1"/>
          </p:cNvSpPr>
          <p:nvPr>
            <p:ph type="sldNum" sz="quarter" idx="5"/>
          </p:nvPr>
        </p:nvSpPr>
        <p:spPr/>
        <p:txBody>
          <a:bodyPr/>
          <a:lstStyle/>
          <a:p>
            <a:fld id="{9AF95328-D31D-45AB-991F-5F3DA55EDE23}" type="slidenum">
              <a:rPr lang="en-US" smtClean="0"/>
              <a:t>7</a:t>
            </a:fld>
            <a:endParaRPr lang="en-US"/>
          </a:p>
        </p:txBody>
      </p:sp>
    </p:spTree>
    <p:extLst>
      <p:ext uri="{BB962C8B-B14F-4D97-AF65-F5344CB8AC3E}">
        <p14:creationId xmlns:p14="http://schemas.microsoft.com/office/powerpoint/2010/main" val="2350615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CPOE order set in Cerner Millennium </a:t>
            </a:r>
            <a:r>
              <a:rPr lang="en-US" dirty="0" err="1"/>
              <a:t>PowerChart</a:t>
            </a:r>
            <a:r>
              <a:rPr lang="en-US" dirty="0"/>
              <a:t>.</a:t>
            </a:r>
          </a:p>
        </p:txBody>
      </p:sp>
      <p:sp>
        <p:nvSpPr>
          <p:cNvPr id="4" name="Slide Number Placeholder 3"/>
          <p:cNvSpPr>
            <a:spLocks noGrp="1"/>
          </p:cNvSpPr>
          <p:nvPr>
            <p:ph type="sldNum" sz="quarter" idx="5"/>
          </p:nvPr>
        </p:nvSpPr>
        <p:spPr/>
        <p:txBody>
          <a:bodyPr/>
          <a:lstStyle/>
          <a:p>
            <a:fld id="{9AF95328-D31D-45AB-991F-5F3DA55EDE23}" type="slidenum">
              <a:rPr lang="en-US" smtClean="0"/>
              <a:t>8</a:t>
            </a:fld>
            <a:endParaRPr lang="en-US"/>
          </a:p>
        </p:txBody>
      </p:sp>
    </p:spTree>
    <p:extLst>
      <p:ext uri="{BB962C8B-B14F-4D97-AF65-F5344CB8AC3E}">
        <p14:creationId xmlns:p14="http://schemas.microsoft.com/office/powerpoint/2010/main" val="676018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non-overridable CPOE duplicate order alert in Cerner Millennium </a:t>
            </a:r>
            <a:r>
              <a:rPr lang="en-US" dirty="0" err="1"/>
              <a:t>PowerChart</a:t>
            </a:r>
            <a:r>
              <a:rPr lang="en-US" dirty="0"/>
              <a:t>. This was perceived as clinical decision making by MPC and is now overridable. CDS implemented this way also contributes to alert fatigue.</a:t>
            </a:r>
          </a:p>
        </p:txBody>
      </p:sp>
      <p:sp>
        <p:nvSpPr>
          <p:cNvPr id="4" name="Slide Number Placeholder 3"/>
          <p:cNvSpPr>
            <a:spLocks noGrp="1"/>
          </p:cNvSpPr>
          <p:nvPr>
            <p:ph type="sldNum" sz="quarter" idx="5"/>
          </p:nvPr>
        </p:nvSpPr>
        <p:spPr/>
        <p:txBody>
          <a:bodyPr/>
          <a:lstStyle/>
          <a:p>
            <a:fld id="{9AF95328-D31D-45AB-991F-5F3DA55EDE23}" type="slidenum">
              <a:rPr lang="en-US" smtClean="0"/>
              <a:t>9</a:t>
            </a:fld>
            <a:endParaRPr lang="en-US"/>
          </a:p>
        </p:txBody>
      </p:sp>
    </p:spTree>
    <p:extLst>
      <p:ext uri="{BB962C8B-B14F-4D97-AF65-F5344CB8AC3E}">
        <p14:creationId xmlns:p14="http://schemas.microsoft.com/office/powerpoint/2010/main" val="1811564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example of a rules-based ordering alert that is triggered when warfarin is ordered on a patient without a recent PT/INR. In this case, the rule is implemented in Cerner Millennium Discern.</a:t>
            </a:r>
          </a:p>
        </p:txBody>
      </p:sp>
      <p:sp>
        <p:nvSpPr>
          <p:cNvPr id="4" name="Slide Number Placeholder 3"/>
          <p:cNvSpPr>
            <a:spLocks noGrp="1"/>
          </p:cNvSpPr>
          <p:nvPr>
            <p:ph type="sldNum" sz="quarter" idx="5"/>
          </p:nvPr>
        </p:nvSpPr>
        <p:spPr/>
        <p:txBody>
          <a:bodyPr/>
          <a:lstStyle/>
          <a:p>
            <a:fld id="{9AF95328-D31D-45AB-991F-5F3DA55EDE23}" type="slidenum">
              <a:rPr lang="en-US" smtClean="0"/>
              <a:t>10</a:t>
            </a:fld>
            <a:endParaRPr lang="en-US"/>
          </a:p>
        </p:txBody>
      </p:sp>
    </p:spTree>
    <p:extLst>
      <p:ext uri="{BB962C8B-B14F-4D97-AF65-F5344CB8AC3E}">
        <p14:creationId xmlns:p14="http://schemas.microsoft.com/office/powerpoint/2010/main" val="2845251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11</a:t>
            </a:fld>
            <a:endParaRPr lang="en-US"/>
          </a:p>
        </p:txBody>
      </p:sp>
    </p:spTree>
    <p:extLst>
      <p:ext uri="{BB962C8B-B14F-4D97-AF65-F5344CB8AC3E}">
        <p14:creationId xmlns:p14="http://schemas.microsoft.com/office/powerpoint/2010/main" val="170274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Web services are in-play even if you don’t want them to be (e.g., advertising, tracking).</a:t>
            </a:r>
          </a:p>
        </p:txBody>
      </p:sp>
      <p:sp>
        <p:nvSpPr>
          <p:cNvPr id="4" name="Slide Number Placeholder 3"/>
          <p:cNvSpPr>
            <a:spLocks noGrp="1"/>
          </p:cNvSpPr>
          <p:nvPr>
            <p:ph type="sldNum" sz="quarter" idx="5"/>
          </p:nvPr>
        </p:nvSpPr>
        <p:spPr/>
        <p:txBody>
          <a:bodyPr/>
          <a:lstStyle/>
          <a:p>
            <a:fld id="{9AF95328-D31D-45AB-991F-5F3DA55EDE23}" type="slidenum">
              <a:rPr lang="en-US" smtClean="0"/>
              <a:t>13</a:t>
            </a:fld>
            <a:endParaRPr lang="en-US"/>
          </a:p>
        </p:txBody>
      </p:sp>
    </p:spTree>
    <p:extLst>
      <p:ext uri="{BB962C8B-B14F-4D97-AF65-F5344CB8AC3E}">
        <p14:creationId xmlns:p14="http://schemas.microsoft.com/office/powerpoint/2010/main" val="4185203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74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256115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1533803"/>
      </p:ext>
    </p:extLst>
  </p:cSld>
  <p:clrMap bg1="lt1" tx1="dk1" bg2="lt2" tx2="dk2" accent1="accent1" accent2="accent2" accent3="accent3" accent4="accent4" accent5="accent5" accent6="accent6" hlink="hlink" folHlink="folHlink"/>
  <p:sldLayoutIdLst>
    <p:sldLayoutId id="214748365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351848"/>
            <a:ext cx="8229600" cy="857250"/>
          </a:xfrm>
          <a:prstGeom prst="rect">
            <a:avLst/>
          </a:prstGeom>
        </p:spPr>
        <p:txBody>
          <a:bodyPr vert="horz" lIns="91440" tIns="45720" rIns="91440" bIns="45720" rtlCol="0" anchor="ctr">
            <a:normAutofit/>
          </a:bodyPr>
          <a:lstStyle/>
          <a:p>
            <a:r>
              <a:rPr lang="en-US" dirty="0"/>
              <a:t>DISCLOSURE SLIDE</a:t>
            </a:r>
          </a:p>
        </p:txBody>
      </p:sp>
      <p:sp>
        <p:nvSpPr>
          <p:cNvPr id="3" name="Text Placeholder 2"/>
          <p:cNvSpPr>
            <a:spLocks noGrp="1"/>
          </p:cNvSpPr>
          <p:nvPr>
            <p:ph type="body" idx="1"/>
          </p:nvPr>
        </p:nvSpPr>
        <p:spPr>
          <a:xfrm>
            <a:off x="2325102" y="2139059"/>
            <a:ext cx="4493796" cy="230434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Insert disclosure statement here. Insert disclosure statement here. Insert disclosure statement here. Insert disclosure statement here.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a:p>
          <a:p>
            <a:pPr lvl="0"/>
            <a:endParaRPr lang="en-US" dirty="0"/>
          </a:p>
        </p:txBody>
      </p:sp>
    </p:spTree>
    <p:extLst>
      <p:ext uri="{BB962C8B-B14F-4D97-AF65-F5344CB8AC3E}">
        <p14:creationId xmlns:p14="http://schemas.microsoft.com/office/powerpoint/2010/main" val="3092481892"/>
      </p:ext>
    </p:extLst>
  </p:cSld>
  <p:clrMap bg1="lt1" tx1="dk1" bg2="lt2" tx2="dk2" accent1="accent1" accent2="accent2" accent3="accent3" accent4="accent4" accent5="accent5" accent6="accent6" hlink="hlink" folHlink="folHlink"/>
  <p:sldLayoutIdLst>
    <p:sldLayoutId id="2147483652" r:id="rId1"/>
  </p:sldLayoutIdLst>
  <p:txStyles>
    <p:titleStyle>
      <a:lvl1pPr algn="ctr" defTabSz="457200" rtl="0" eaLnBrk="1" latinLnBrk="0" hangingPunct="1">
        <a:spcBef>
          <a:spcPct val="0"/>
        </a:spcBef>
        <a:buNone/>
        <a:defRPr sz="4400" kern="1200">
          <a:solidFill>
            <a:srgbClr val="F8A127"/>
          </a:solidFill>
          <a:latin typeface="+mj-lt"/>
          <a:ea typeface="+mj-ea"/>
          <a:cs typeface="+mj-cs"/>
        </a:defRPr>
      </a:lvl1pPr>
    </p:titleStyle>
    <p:bodyStyle>
      <a:lvl1pPr marL="0" marR="0" indent="0" algn="ctr" defTabSz="457200" rtl="0" eaLnBrk="1" fontAlgn="auto" latinLnBrk="0" hangingPunct="1">
        <a:lnSpc>
          <a:spcPct val="100000"/>
        </a:lnSpc>
        <a:spcBef>
          <a:spcPct val="20000"/>
        </a:spcBef>
        <a:spcAft>
          <a:spcPts val="0"/>
        </a:spcAft>
        <a:buClrTx/>
        <a:buSzTx/>
        <a:buFont typeface="Arial"/>
        <a:buNone/>
        <a:tabLst/>
        <a:defRPr sz="2500" kern="1200" baseline="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openclipart.org/detail/125875/nuage--cloud-by-lmproulx"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A3BE-E2B3-4FDE-A531-06EF4C03BEE8}"/>
              </a:ext>
            </a:extLst>
          </p:cNvPr>
          <p:cNvSpPr>
            <a:spLocks noGrp="1"/>
          </p:cNvSpPr>
          <p:nvPr>
            <p:ph type="ctrTitle"/>
          </p:nvPr>
        </p:nvSpPr>
        <p:spPr/>
        <p:txBody>
          <a:bodyPr>
            <a:noAutofit/>
          </a:bodyPr>
          <a:lstStyle/>
          <a:p>
            <a:r>
              <a:rPr lang="en-US" sz="2400" dirty="0"/>
              <a:t>Hot Topic: Analytics &amp; Algorithms</a:t>
            </a:r>
            <a:br>
              <a:rPr lang="en-US" sz="2400" dirty="0"/>
            </a:br>
            <a:r>
              <a:rPr lang="en-US" sz="2400" dirty="0"/>
              <a:t>Web Service-based Clinical Decision Support</a:t>
            </a:r>
          </a:p>
        </p:txBody>
      </p:sp>
      <p:sp>
        <p:nvSpPr>
          <p:cNvPr id="3" name="Subtitle 2">
            <a:extLst>
              <a:ext uri="{FF2B5EF4-FFF2-40B4-BE49-F238E27FC236}">
                <a16:creationId xmlns:a16="http://schemas.microsoft.com/office/drawing/2014/main" id="{AA4AB26A-ECE8-4245-B5F0-BB47C124EFEF}"/>
              </a:ext>
            </a:extLst>
          </p:cNvPr>
          <p:cNvSpPr>
            <a:spLocks noGrp="1"/>
          </p:cNvSpPr>
          <p:nvPr>
            <p:ph type="subTitle" idx="1"/>
          </p:nvPr>
        </p:nvSpPr>
        <p:spPr/>
        <p:txBody>
          <a:bodyPr>
            <a:noAutofit/>
          </a:bodyPr>
          <a:lstStyle/>
          <a:p>
            <a:r>
              <a:rPr lang="en-US" sz="2000" dirty="0"/>
              <a:t>Geoffrey H. Smith, MD</a:t>
            </a:r>
          </a:p>
          <a:p>
            <a:r>
              <a:rPr lang="en-US" sz="2000" dirty="0"/>
              <a:t>Assistant Professor of Pathology</a:t>
            </a:r>
          </a:p>
          <a:p>
            <a:r>
              <a:rPr lang="en-US" sz="2000" dirty="0"/>
              <a:t>Emory University School of Medicine</a:t>
            </a:r>
          </a:p>
        </p:txBody>
      </p:sp>
    </p:spTree>
    <p:extLst>
      <p:ext uri="{BB962C8B-B14F-4D97-AF65-F5344CB8AC3E}">
        <p14:creationId xmlns:p14="http://schemas.microsoft.com/office/powerpoint/2010/main" val="32924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28E558-79DA-472A-A3D7-3927278BF8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277"/>
          <a:stretch/>
        </p:blipFill>
        <p:spPr bwMode="auto">
          <a:xfrm>
            <a:off x="2618427" y="3790950"/>
            <a:ext cx="3907143" cy="116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F5E88CF5-C4FD-4472-AEFE-488B0B2A05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562"/>
          <a:stretch/>
        </p:blipFill>
        <p:spPr bwMode="auto">
          <a:xfrm>
            <a:off x="2618428" y="971550"/>
            <a:ext cx="3907143" cy="2957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9DB2D24-36C3-4235-B16A-48C75344FB63}"/>
              </a:ext>
            </a:extLst>
          </p:cNvPr>
          <p:cNvSpPr/>
          <p:nvPr/>
        </p:nvSpPr>
        <p:spPr>
          <a:xfrm>
            <a:off x="2693275" y="1160735"/>
            <a:ext cx="533400"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003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How do we get out-of-the box CDS?</a:t>
            </a:r>
          </a:p>
        </p:txBody>
      </p:sp>
      <p:sp>
        <p:nvSpPr>
          <p:cNvPr id="7" name="Rectangle 6">
            <a:extLst>
              <a:ext uri="{FF2B5EF4-FFF2-40B4-BE49-F238E27FC236}">
                <a16:creationId xmlns:a16="http://schemas.microsoft.com/office/drawing/2014/main" id="{A14AB1F7-F598-48C3-BA42-29A24DA1AC8C}"/>
              </a:ext>
            </a:extLst>
          </p:cNvPr>
          <p:cNvSpPr/>
          <p:nvPr/>
        </p:nvSpPr>
        <p:spPr>
          <a:xfrm>
            <a:off x="1143000" y="1950482"/>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8" name="Rectangle 7">
            <a:extLst>
              <a:ext uri="{FF2B5EF4-FFF2-40B4-BE49-F238E27FC236}">
                <a16:creationId xmlns:a16="http://schemas.microsoft.com/office/drawing/2014/main" id="{C065093A-745F-49CD-970D-F9E0C7336FA4}"/>
              </a:ext>
            </a:extLst>
          </p:cNvPr>
          <p:cNvSpPr/>
          <p:nvPr/>
        </p:nvSpPr>
        <p:spPr>
          <a:xfrm>
            <a:off x="1257300" y="3169682"/>
            <a:ext cx="2209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9" name="Rectangle 8">
            <a:extLst>
              <a:ext uri="{FF2B5EF4-FFF2-40B4-BE49-F238E27FC236}">
                <a16:creationId xmlns:a16="http://schemas.microsoft.com/office/drawing/2014/main" id="{A2C7D3EF-C964-439B-8E03-A2511344DE5E}"/>
              </a:ext>
            </a:extLst>
          </p:cNvPr>
          <p:cNvSpPr/>
          <p:nvPr/>
        </p:nvSpPr>
        <p:spPr>
          <a:xfrm>
            <a:off x="5524500" y="1952864"/>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10" name="Rectangle 9">
            <a:extLst>
              <a:ext uri="{FF2B5EF4-FFF2-40B4-BE49-F238E27FC236}">
                <a16:creationId xmlns:a16="http://schemas.microsoft.com/office/drawing/2014/main" id="{AA555322-6F15-4E7F-B0BD-9F75565B7C5D}"/>
              </a:ext>
            </a:extLst>
          </p:cNvPr>
          <p:cNvSpPr/>
          <p:nvPr/>
        </p:nvSpPr>
        <p:spPr>
          <a:xfrm>
            <a:off x="4800600" y="3176826"/>
            <a:ext cx="38862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11" name="Rectangle 10">
            <a:extLst>
              <a:ext uri="{FF2B5EF4-FFF2-40B4-BE49-F238E27FC236}">
                <a16:creationId xmlns:a16="http://schemas.microsoft.com/office/drawing/2014/main" id="{B89F6347-178C-4109-A281-EF4989F10583}"/>
              </a:ext>
            </a:extLst>
          </p:cNvPr>
          <p:cNvSpPr/>
          <p:nvPr/>
        </p:nvSpPr>
        <p:spPr>
          <a:xfrm>
            <a:off x="1582018" y="1504950"/>
            <a:ext cx="1560364" cy="369332"/>
          </a:xfrm>
          <a:prstGeom prst="rect">
            <a:avLst/>
          </a:prstGeom>
        </p:spPr>
        <p:txBody>
          <a:bodyPr wrap="none">
            <a:spAutoFit/>
          </a:bodyPr>
          <a:lstStyle/>
          <a:p>
            <a:r>
              <a:rPr lang="en-US" u="sng" dirty="0"/>
              <a:t>in-the box CDS</a:t>
            </a:r>
          </a:p>
        </p:txBody>
      </p:sp>
      <p:sp>
        <p:nvSpPr>
          <p:cNvPr id="12" name="Rectangle 11">
            <a:extLst>
              <a:ext uri="{FF2B5EF4-FFF2-40B4-BE49-F238E27FC236}">
                <a16:creationId xmlns:a16="http://schemas.microsoft.com/office/drawing/2014/main" id="{E14A4E42-8ABF-453A-9000-0E10966F8623}"/>
              </a:ext>
            </a:extLst>
          </p:cNvPr>
          <p:cNvSpPr/>
          <p:nvPr/>
        </p:nvSpPr>
        <p:spPr>
          <a:xfrm>
            <a:off x="5723869" y="1486203"/>
            <a:ext cx="2039661" cy="369332"/>
          </a:xfrm>
          <a:prstGeom prst="rect">
            <a:avLst/>
          </a:prstGeom>
        </p:spPr>
        <p:txBody>
          <a:bodyPr wrap="none">
            <a:spAutoFit/>
          </a:bodyPr>
          <a:lstStyle/>
          <a:p>
            <a:r>
              <a:rPr lang="en-US" u="sng" dirty="0"/>
              <a:t>out-of-the-box CDS</a:t>
            </a:r>
          </a:p>
        </p:txBody>
      </p:sp>
      <p:sp>
        <p:nvSpPr>
          <p:cNvPr id="13" name="Rectangle 12">
            <a:extLst>
              <a:ext uri="{FF2B5EF4-FFF2-40B4-BE49-F238E27FC236}">
                <a16:creationId xmlns:a16="http://schemas.microsoft.com/office/drawing/2014/main" id="{32D0C4F0-8C32-47EE-9C32-DA7EE4CCC3E6}"/>
              </a:ext>
            </a:extLst>
          </p:cNvPr>
          <p:cNvSpPr/>
          <p:nvPr/>
        </p:nvSpPr>
        <p:spPr>
          <a:xfrm>
            <a:off x="1295400" y="4095750"/>
            <a:ext cx="6553200" cy="923330"/>
          </a:xfrm>
          <a:prstGeom prst="rect">
            <a:avLst/>
          </a:prstGeom>
        </p:spPr>
        <p:txBody>
          <a:bodyPr wrap="square">
            <a:spAutoFit/>
          </a:bodyPr>
          <a:lstStyle/>
          <a:p>
            <a:r>
              <a:rPr lang="en-US" dirty="0"/>
              <a:t>More specifically, how do we get out-of-the-box CDS functionality while still respecting the 5 rights? (Right information, person, format, channel, &amp; time.)</a:t>
            </a:r>
          </a:p>
        </p:txBody>
      </p:sp>
    </p:spTree>
    <p:extLst>
      <p:ext uri="{BB962C8B-B14F-4D97-AF65-F5344CB8AC3E}">
        <p14:creationId xmlns:p14="http://schemas.microsoft.com/office/powerpoint/2010/main" val="1749983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REST WEB SERVICES</a:t>
            </a:r>
          </a:p>
        </p:txBody>
      </p:sp>
    </p:spTree>
    <p:extLst>
      <p:ext uri="{BB962C8B-B14F-4D97-AF65-F5344CB8AC3E}">
        <p14:creationId xmlns:p14="http://schemas.microsoft.com/office/powerpoint/2010/main" val="4169399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www.cnn.com (home page)</a:t>
            </a:r>
          </a:p>
        </p:txBody>
      </p:sp>
      <p:graphicFrame>
        <p:nvGraphicFramePr>
          <p:cNvPr id="7" name="Table 6">
            <a:extLst>
              <a:ext uri="{FF2B5EF4-FFF2-40B4-BE49-F238E27FC236}">
                <a16:creationId xmlns:a16="http://schemas.microsoft.com/office/drawing/2014/main" id="{F748FD0A-65EB-4DA4-8753-F50EF102B6DE}"/>
              </a:ext>
            </a:extLst>
          </p:cNvPr>
          <p:cNvGraphicFramePr>
            <a:graphicFrameLocks noGrp="1"/>
          </p:cNvGraphicFramePr>
          <p:nvPr>
            <p:extLst>
              <p:ext uri="{D42A27DB-BD31-4B8C-83A1-F6EECF244321}">
                <p14:modId xmlns:p14="http://schemas.microsoft.com/office/powerpoint/2010/main" val="3375261371"/>
              </p:ext>
            </p:extLst>
          </p:nvPr>
        </p:nvGraphicFramePr>
        <p:xfrm>
          <a:off x="990600" y="2207260"/>
          <a:ext cx="7162800" cy="741680"/>
        </p:xfrm>
        <a:graphic>
          <a:graphicData uri="http://schemas.openxmlformats.org/drawingml/2006/table">
            <a:tbl>
              <a:tblPr firstRow="1" bandRow="1">
                <a:tableStyleId>{5940675A-B579-460E-94D1-54222C63F5DA}</a:tableStyleId>
              </a:tblPr>
              <a:tblGrid>
                <a:gridCol w="5943600">
                  <a:extLst>
                    <a:ext uri="{9D8B030D-6E8A-4147-A177-3AD203B41FA5}">
                      <a16:colId xmlns:a16="http://schemas.microsoft.com/office/drawing/2014/main" val="1997312122"/>
                    </a:ext>
                  </a:extLst>
                </a:gridCol>
                <a:gridCol w="1219200">
                  <a:extLst>
                    <a:ext uri="{9D8B030D-6E8A-4147-A177-3AD203B41FA5}">
                      <a16:colId xmlns:a16="http://schemas.microsoft.com/office/drawing/2014/main" val="985064821"/>
                    </a:ext>
                  </a:extLst>
                </a:gridCol>
              </a:tblGrid>
              <a:tr h="370840">
                <a:tc>
                  <a:txBody>
                    <a:bodyPr/>
                    <a:lstStyle/>
                    <a:p>
                      <a:r>
                        <a:rPr lang="en-US" dirty="0"/>
                        <a:t>HTTP GET requests required to render CNN home page</a:t>
                      </a:r>
                    </a:p>
                  </a:txBody>
                  <a:tcPr/>
                </a:tc>
                <a:tc>
                  <a:txBody>
                    <a:bodyPr/>
                    <a:lstStyle/>
                    <a:p>
                      <a:pPr algn="r"/>
                      <a:r>
                        <a:rPr lang="en-US" dirty="0"/>
                        <a:t>~400</a:t>
                      </a:r>
                    </a:p>
                  </a:txBody>
                  <a:tcPr/>
                </a:tc>
                <a:extLst>
                  <a:ext uri="{0D108BD9-81ED-4DB2-BD59-A6C34878D82A}">
                    <a16:rowId xmlns:a16="http://schemas.microsoft.com/office/drawing/2014/main" val="2893351740"/>
                  </a:ext>
                </a:extLst>
              </a:tr>
              <a:tr h="370840">
                <a:tc>
                  <a:txBody>
                    <a:bodyPr/>
                    <a:lstStyle/>
                    <a:p>
                      <a:r>
                        <a:rPr lang="en-US" b="1" dirty="0"/>
                        <a:t>number of those request that are web service requests</a:t>
                      </a:r>
                    </a:p>
                  </a:txBody>
                  <a:tcPr/>
                </a:tc>
                <a:tc>
                  <a:txBody>
                    <a:bodyPr/>
                    <a:lstStyle/>
                    <a:p>
                      <a:pPr algn="r"/>
                      <a:r>
                        <a:rPr lang="en-US" b="1" dirty="0"/>
                        <a:t>~40</a:t>
                      </a:r>
                    </a:p>
                  </a:txBody>
                  <a:tcPr/>
                </a:tc>
                <a:extLst>
                  <a:ext uri="{0D108BD9-81ED-4DB2-BD59-A6C34878D82A}">
                    <a16:rowId xmlns:a16="http://schemas.microsoft.com/office/drawing/2014/main" val="3995269336"/>
                  </a:ext>
                </a:extLst>
              </a:tr>
            </a:tbl>
          </a:graphicData>
        </a:graphic>
      </p:graphicFrame>
      <p:sp>
        <p:nvSpPr>
          <p:cNvPr id="8" name="Rectangle 7">
            <a:extLst>
              <a:ext uri="{FF2B5EF4-FFF2-40B4-BE49-F238E27FC236}">
                <a16:creationId xmlns:a16="http://schemas.microsoft.com/office/drawing/2014/main" id="{7165F0A6-0DD9-4E24-95E4-009D11FBA376}"/>
              </a:ext>
            </a:extLst>
          </p:cNvPr>
          <p:cNvSpPr/>
          <p:nvPr/>
        </p:nvSpPr>
        <p:spPr>
          <a:xfrm>
            <a:off x="980440" y="3107438"/>
            <a:ext cx="4572000" cy="646331"/>
          </a:xfrm>
          <a:prstGeom prst="rect">
            <a:avLst/>
          </a:prstGeom>
        </p:spPr>
        <p:txBody>
          <a:bodyPr>
            <a:spAutoFit/>
          </a:bodyPr>
          <a:lstStyle/>
          <a:p>
            <a:r>
              <a:rPr lang="en-US" dirty="0"/>
              <a:t>Web services are likely already a big part of your life as a consumer of internet services.</a:t>
            </a:r>
          </a:p>
        </p:txBody>
      </p:sp>
      <p:sp>
        <p:nvSpPr>
          <p:cNvPr id="9" name="Arrow: Curved Right 8">
            <a:extLst>
              <a:ext uri="{FF2B5EF4-FFF2-40B4-BE49-F238E27FC236}">
                <a16:creationId xmlns:a16="http://schemas.microsoft.com/office/drawing/2014/main" id="{58FC05C0-1018-46F7-9349-75F11B6E0DA4}"/>
              </a:ext>
            </a:extLst>
          </p:cNvPr>
          <p:cNvSpPr/>
          <p:nvPr/>
        </p:nvSpPr>
        <p:spPr>
          <a:xfrm>
            <a:off x="152400" y="2495550"/>
            <a:ext cx="762000" cy="1219200"/>
          </a:xfrm>
          <a:prstGeom prst="curvedRightArrow">
            <a:avLst>
              <a:gd name="adj1" fmla="val 25000"/>
              <a:gd name="adj2" fmla="val 58400"/>
              <a:gd name="adj3" fmla="val 25000"/>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D1802560-08E8-4301-8FF9-9DF043A6DE99}"/>
              </a:ext>
            </a:extLst>
          </p:cNvPr>
          <p:cNvPicPr>
            <a:picLocks noChangeAspect="1"/>
          </p:cNvPicPr>
          <p:nvPr/>
        </p:nvPicPr>
        <p:blipFill>
          <a:blip r:embed="rId3"/>
          <a:stretch>
            <a:fillRect/>
          </a:stretch>
        </p:blipFill>
        <p:spPr>
          <a:xfrm>
            <a:off x="228600" y="4025740"/>
            <a:ext cx="8686800" cy="699395"/>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579862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bject&#10;&#10;Description generated with high confidence">
            <a:extLst>
              <a:ext uri="{FF2B5EF4-FFF2-40B4-BE49-F238E27FC236}">
                <a16:creationId xmlns:a16="http://schemas.microsoft.com/office/drawing/2014/main" id="{8BFDC78B-BD88-400B-BAFC-5202AA5C4C20}"/>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19" name="Straight Connector 18">
            <a:extLst>
              <a:ext uri="{FF2B5EF4-FFF2-40B4-BE49-F238E27FC236}">
                <a16:creationId xmlns:a16="http://schemas.microsoft.com/office/drawing/2014/main" id="{0808B52E-BCB5-4124-A4B3-4627A3D0BFBB}"/>
              </a:ext>
            </a:extLst>
          </p:cNvPr>
          <p:cNvCxnSpPr>
            <a:cxnSpLocks/>
            <a:stCxn id="1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endCxn id="1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3238334" y="2387084"/>
            <a:ext cx="2667333" cy="369332"/>
          </a:xfrm>
          <a:prstGeom prst="rect">
            <a:avLst/>
          </a:prstGeom>
        </p:spPr>
        <p:txBody>
          <a:bodyPr wrap="none">
            <a:spAutoFit/>
          </a:bodyPr>
          <a:lstStyle/>
          <a:p>
            <a:r>
              <a:rPr lang="en-US" dirty="0"/>
              <a:t>I want an HTML document</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955115" y="3421618"/>
            <a:ext cx="3233770" cy="369332"/>
          </a:xfrm>
          <a:prstGeom prst="rect">
            <a:avLst/>
          </a:prstGeom>
        </p:spPr>
        <p:txBody>
          <a:bodyPr wrap="none">
            <a:spAutoFit/>
          </a:bodyPr>
          <a:lstStyle/>
          <a:p>
            <a:r>
              <a:rPr lang="en-US" dirty="0"/>
              <a:t>OK, here's your HTML document</a:t>
            </a:r>
          </a:p>
        </p:txBody>
      </p:sp>
      <p:sp>
        <p:nvSpPr>
          <p:cNvPr id="17" name="Rectangle 16">
            <a:extLst>
              <a:ext uri="{FF2B5EF4-FFF2-40B4-BE49-F238E27FC236}">
                <a16:creationId xmlns:a16="http://schemas.microsoft.com/office/drawing/2014/main" id="{B16EFD01-EFD1-487C-8384-53B3F757AE1C}"/>
              </a:ext>
            </a:extLst>
          </p:cNvPr>
          <p:cNvSpPr/>
          <p:nvPr/>
        </p:nvSpPr>
        <p:spPr>
          <a:xfrm>
            <a:off x="0" y="4865894"/>
            <a:ext cx="9144000" cy="276999"/>
          </a:xfrm>
          <a:prstGeom prst="rect">
            <a:avLst/>
          </a:prstGeom>
        </p:spPr>
        <p:txBody>
          <a:bodyPr wrap="square">
            <a:spAutoFit/>
          </a:bodyPr>
          <a:lstStyle/>
          <a:p>
            <a:r>
              <a:rPr lang="en-US" sz="1200" dirty="0"/>
              <a:t>HTML = hypertext markup language (a document that includes both </a:t>
            </a:r>
            <a:r>
              <a:rPr lang="en-US" sz="1200" i="1" dirty="0"/>
              <a:t>content</a:t>
            </a:r>
            <a:r>
              <a:rPr lang="en-US" sz="1200" dirty="0"/>
              <a:t> and </a:t>
            </a:r>
            <a:r>
              <a:rPr lang="en-US" sz="1200" i="1" dirty="0"/>
              <a:t>how that content should be presented</a:t>
            </a:r>
            <a:r>
              <a:rPr lang="en-US" sz="1200" dirty="0"/>
              <a:t>)</a:t>
            </a:r>
          </a:p>
        </p:txBody>
      </p:sp>
      <p:sp>
        <p:nvSpPr>
          <p:cNvPr id="5" name="Rectangle 4">
            <a:extLst>
              <a:ext uri="{FF2B5EF4-FFF2-40B4-BE49-F238E27FC236}">
                <a16:creationId xmlns:a16="http://schemas.microsoft.com/office/drawing/2014/main" id="{5A306F3D-10E8-4C91-A5C5-FEA4FDC5A933}"/>
              </a:ext>
            </a:extLst>
          </p:cNvPr>
          <p:cNvSpPr/>
          <p:nvPr/>
        </p:nvSpPr>
        <p:spPr>
          <a:xfrm>
            <a:off x="3367215" y="1657350"/>
            <a:ext cx="2409569"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3156738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REST Web Service Request</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379803" y="2387084"/>
            <a:ext cx="4384405" cy="369332"/>
          </a:xfrm>
          <a:prstGeom prst="rect">
            <a:avLst/>
          </a:prstGeom>
        </p:spPr>
        <p:txBody>
          <a:bodyPr wrap="none">
            <a:spAutoFit/>
          </a:bodyPr>
          <a:lstStyle/>
          <a:p>
            <a:r>
              <a:rPr lang="en-US" dirty="0"/>
              <a:t>I want the JSON representation of a resource</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37372" y="3421618"/>
            <a:ext cx="5069273" cy="369332"/>
          </a:xfrm>
          <a:prstGeom prst="rect">
            <a:avLst/>
          </a:prstGeom>
        </p:spPr>
        <p:txBody>
          <a:bodyPr wrap="none">
            <a:spAutoFit/>
          </a:bodyPr>
          <a:lstStyle/>
          <a:p>
            <a:r>
              <a:rPr lang="en-US" dirty="0"/>
              <a:t>OK, here’s the JSON representation of the resource</a:t>
            </a:r>
          </a:p>
        </p:txBody>
      </p:sp>
      <p:sp>
        <p:nvSpPr>
          <p:cNvPr id="17" name="Rectangle 16">
            <a:extLst>
              <a:ext uri="{FF2B5EF4-FFF2-40B4-BE49-F238E27FC236}">
                <a16:creationId xmlns:a16="http://schemas.microsoft.com/office/drawing/2014/main" id="{A18FA62B-6559-4CDC-B4E4-DAE116214F8B}"/>
              </a:ext>
            </a:extLst>
          </p:cNvPr>
          <p:cNvSpPr/>
          <p:nvPr/>
        </p:nvSpPr>
        <p:spPr>
          <a:xfrm>
            <a:off x="0" y="4865894"/>
            <a:ext cx="9144000" cy="276999"/>
          </a:xfrm>
          <a:prstGeom prst="rect">
            <a:avLst/>
          </a:prstGeom>
        </p:spPr>
        <p:txBody>
          <a:bodyPr wrap="square">
            <a:spAutoFit/>
          </a:bodyPr>
          <a:lstStyle/>
          <a:p>
            <a:r>
              <a:rPr lang="en-US" sz="1200" dirty="0"/>
              <a:t>JSON = JavaScript Object Notation (a “document” that only includes </a:t>
            </a:r>
            <a:r>
              <a:rPr lang="en-US" sz="1200" i="1" dirty="0"/>
              <a:t>content</a:t>
            </a:r>
            <a:r>
              <a:rPr lang="en-US" sz="1200" dirty="0"/>
              <a:t>, how the content is presented is entirely determined by the client)</a:t>
            </a:r>
          </a:p>
        </p:txBody>
      </p:sp>
      <p:sp>
        <p:nvSpPr>
          <p:cNvPr id="18" name="Rectangle 17">
            <a:extLst>
              <a:ext uri="{FF2B5EF4-FFF2-40B4-BE49-F238E27FC236}">
                <a16:creationId xmlns:a16="http://schemas.microsoft.com/office/drawing/2014/main" id="{E35FC443-60EA-4364-ADE7-1C24597E60FF}"/>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 (a popular standard for passing </a:t>
            </a:r>
            <a:r>
              <a:rPr lang="en-US" sz="1200" i="1" dirty="0"/>
              <a:t>representations</a:t>
            </a:r>
            <a:r>
              <a:rPr lang="en-US" sz="1200" dirty="0"/>
              <a:t> of resources between a client and a server)</a:t>
            </a:r>
          </a:p>
        </p:txBody>
      </p:sp>
      <p:pic>
        <p:nvPicPr>
          <p:cNvPr id="21" name="Picture 20" descr="A picture containing object&#10;&#10;Description generated with high confidence">
            <a:extLst>
              <a:ext uri="{FF2B5EF4-FFF2-40B4-BE49-F238E27FC236}">
                <a16:creationId xmlns:a16="http://schemas.microsoft.com/office/drawing/2014/main" id="{FA4E2E4A-2180-44DC-B2E9-0BB8284F71D0}"/>
              </a:ext>
            </a:extLst>
          </p:cNvPr>
          <p:cNvPicPr>
            <a:picLocks noChangeAspect="1"/>
          </p:cNvPicPr>
          <p:nvPr/>
        </p:nvPicPr>
        <p:blipFill>
          <a:blip r:embed="rId3">
            <a:duotone>
              <a:schemeClr val="accent1">
                <a:shade val="45000"/>
                <a:satMod val="135000"/>
              </a:schemeClr>
              <a:prstClr val="white"/>
            </a:duotone>
            <a:extLst>
              <a:ext uri="{837473B0-CC2E-450A-ABE3-18F120FF3D39}">
                <a1611:picAttrSrcUrl xmlns:a1611="http://schemas.microsoft.com/office/drawing/2016/11/main" r:id="rId4"/>
              </a:ext>
            </a:extLst>
          </a:blip>
          <a:stretch>
            <a:fillRect/>
          </a:stretch>
        </p:blipFill>
        <p:spPr>
          <a:xfrm>
            <a:off x="2514601" y="1504950"/>
            <a:ext cx="4114798" cy="626998"/>
          </a:xfrm>
          <a:prstGeom prst="rect">
            <a:avLst/>
          </a:prstGeom>
        </p:spPr>
      </p:pic>
      <p:sp>
        <p:nvSpPr>
          <p:cNvPr id="22" name="Rectangle 21">
            <a:extLst>
              <a:ext uri="{FF2B5EF4-FFF2-40B4-BE49-F238E27FC236}">
                <a16:creationId xmlns:a16="http://schemas.microsoft.com/office/drawing/2014/main" id="{CF6AAAD2-3B58-4985-BC9E-B9254807299A}"/>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3" name="Rectangle 22">
            <a:extLst>
              <a:ext uri="{FF2B5EF4-FFF2-40B4-BE49-F238E27FC236}">
                <a16:creationId xmlns:a16="http://schemas.microsoft.com/office/drawing/2014/main" id="{C33544B9-6C85-4855-A311-599A9E09FC4E}"/>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4" name="Straight Connector 23">
            <a:extLst>
              <a:ext uri="{FF2B5EF4-FFF2-40B4-BE49-F238E27FC236}">
                <a16:creationId xmlns:a16="http://schemas.microsoft.com/office/drawing/2014/main" id="{5EAA9256-5A6D-4EB6-B4A9-DF93143557C6}"/>
              </a:ext>
            </a:extLst>
          </p:cNvPr>
          <p:cNvCxnSpPr>
            <a:cxnSpLocks/>
            <a:stCxn id="2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A65CE80-7EF9-40BC-9D13-03019BB6BCD3}"/>
              </a:ext>
            </a:extLst>
          </p:cNvPr>
          <p:cNvCxnSpPr>
            <a:cxnSpLocks/>
            <a:endCxn id="2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0C528B1E-85FF-4D81-BA02-920AE74CFC99}"/>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83494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08932"/>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400" b="1" dirty="0">
                <a:solidFill>
                  <a:srgbClr val="FFFF00"/>
                </a:solidFill>
              </a:rPr>
              <a:t>dataservice.accuweather.com</a:t>
            </a:r>
            <a:endParaRPr lang="en-US" sz="1600" b="1" dirty="0">
              <a:solidFill>
                <a:srgbClr val="FFFF00"/>
              </a:solidFill>
            </a:endParaRP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currentConditions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348707</a:t>
            </a:r>
            <a:r>
              <a:rPr lang="en-US" sz="1600" dirty="0">
                <a:solidFill>
                  <a:schemeClr val="bg1"/>
                </a:solidFill>
              </a:rPr>
              <a:t> (Baltimore)</a:t>
            </a:r>
            <a:endParaRPr lang="en-US" sz="1600" b="1" dirty="0">
              <a:solidFill>
                <a:schemeClr val="bg1"/>
              </a:solidFill>
            </a:endParaRP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87693362-464B-455A-A6D6-71F90DFA784B}"/>
              </a:ext>
            </a:extLst>
          </p:cNvPr>
          <p:cNvPicPr>
            <a:picLocks noChangeAspect="1"/>
          </p:cNvPicPr>
          <p:nvPr/>
        </p:nvPicPr>
        <p:blipFill rotWithShape="1">
          <a:blip r:embed="rId2"/>
          <a:srcRect t="637" b="631"/>
          <a:stretch/>
        </p:blipFill>
        <p:spPr>
          <a:xfrm>
            <a:off x="3581826" y="1224361"/>
            <a:ext cx="5500110" cy="3442901"/>
          </a:xfrm>
          <a:prstGeom prst="rect">
            <a:avLst/>
          </a:prstGeom>
        </p:spPr>
      </p:pic>
      <p:sp>
        <p:nvSpPr>
          <p:cNvPr id="8" name="Title 2">
            <a:extLst>
              <a:ext uri="{FF2B5EF4-FFF2-40B4-BE49-F238E27FC236}">
                <a16:creationId xmlns:a16="http://schemas.microsoft.com/office/drawing/2014/main" id="{85FC6661-1C37-406C-97BF-194847B274A6}"/>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9" name="Rectangle 8">
            <a:extLst>
              <a:ext uri="{FF2B5EF4-FFF2-40B4-BE49-F238E27FC236}">
                <a16:creationId xmlns:a16="http://schemas.microsoft.com/office/drawing/2014/main" id="{E27003B6-B599-4F43-ABE4-C4C8F07B9FE7}"/>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Tree>
    <p:extLst>
      <p:ext uri="{BB962C8B-B14F-4D97-AF65-F5344CB8AC3E}">
        <p14:creationId xmlns:p14="http://schemas.microsoft.com/office/powerpoint/2010/main" val="3546157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rest.ensembl.org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vep</a:t>
            </a:r>
            <a:r>
              <a:rPr lang="en-US" sz="1600" b="1" dirty="0">
                <a:solidFill>
                  <a:srgbClr val="FFFF00"/>
                </a:solidFill>
              </a:rPr>
              <a:t>/human/</a:t>
            </a:r>
            <a:r>
              <a:rPr lang="en-US" sz="1600" b="1" dirty="0" err="1">
                <a:solidFill>
                  <a:srgbClr val="FFFF00"/>
                </a:solidFill>
              </a:rPr>
              <a:t>hgvs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BRAF:c.1799T&gt;A</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22FA1004-0098-4C47-B7C1-6D275AB6BDF1}"/>
              </a:ext>
            </a:extLst>
          </p:cNvPr>
          <p:cNvSpPr/>
          <p:nvPr/>
        </p:nvSpPr>
        <p:spPr>
          <a:xfrm>
            <a:off x="8948736" y="1366426"/>
            <a:ext cx="104728" cy="37961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C9B804B7-31C3-4102-83B3-B04B0C1B2C3E}"/>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11" name="Rectangle 10">
            <a:extLst>
              <a:ext uri="{FF2B5EF4-FFF2-40B4-BE49-F238E27FC236}">
                <a16:creationId xmlns:a16="http://schemas.microsoft.com/office/drawing/2014/main" id="{9C4F7EC1-80DA-4889-BA37-98BEFE5EB26A}"/>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pic>
        <p:nvPicPr>
          <p:cNvPr id="4" name="Picture 3">
            <a:extLst>
              <a:ext uri="{FF2B5EF4-FFF2-40B4-BE49-F238E27FC236}">
                <a16:creationId xmlns:a16="http://schemas.microsoft.com/office/drawing/2014/main" id="{6450943E-6331-4021-A326-FF64B3622A92}"/>
              </a:ext>
            </a:extLst>
          </p:cNvPr>
          <p:cNvPicPr>
            <a:picLocks noChangeAspect="1"/>
          </p:cNvPicPr>
          <p:nvPr/>
        </p:nvPicPr>
        <p:blipFill rotWithShape="1">
          <a:blip r:embed="rId3"/>
          <a:srcRect b="79259"/>
          <a:stretch/>
        </p:blipFill>
        <p:spPr>
          <a:xfrm>
            <a:off x="3607428" y="942562"/>
            <a:ext cx="5380746" cy="1600200"/>
          </a:xfrm>
          <a:prstGeom prst="rect">
            <a:avLst/>
          </a:prstGeom>
        </p:spPr>
      </p:pic>
      <p:pic>
        <p:nvPicPr>
          <p:cNvPr id="12" name="Picture 11">
            <a:extLst>
              <a:ext uri="{FF2B5EF4-FFF2-40B4-BE49-F238E27FC236}">
                <a16:creationId xmlns:a16="http://schemas.microsoft.com/office/drawing/2014/main" id="{B5EEBB99-8067-46B4-B8D0-FF0FDDD2C747}"/>
              </a:ext>
            </a:extLst>
          </p:cNvPr>
          <p:cNvPicPr>
            <a:picLocks noChangeAspect="1"/>
          </p:cNvPicPr>
          <p:nvPr/>
        </p:nvPicPr>
        <p:blipFill rotWithShape="1">
          <a:blip r:embed="rId3"/>
          <a:srcRect t="37531" b="30864"/>
          <a:stretch/>
        </p:blipFill>
        <p:spPr>
          <a:xfrm>
            <a:off x="3607428" y="2524367"/>
            <a:ext cx="5380746" cy="2438400"/>
          </a:xfrm>
          <a:prstGeom prst="rect">
            <a:avLst/>
          </a:prstGeom>
        </p:spPr>
      </p:pic>
    </p:spTree>
    <p:extLst>
      <p:ext uri="{BB962C8B-B14F-4D97-AF65-F5344CB8AC3E}">
        <p14:creationId xmlns:p14="http://schemas.microsoft.com/office/powerpoint/2010/main" val="355988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62015-C3EC-4C54-B347-1D921C1C8BED}"/>
              </a:ext>
            </a:extLst>
          </p:cNvPr>
          <p:cNvPicPr>
            <a:picLocks noChangeAspect="1"/>
          </p:cNvPicPr>
          <p:nvPr/>
        </p:nvPicPr>
        <p:blipFill rotWithShape="1">
          <a:blip r:embed="rId2"/>
          <a:srcRect t="1179" b="57913"/>
          <a:stretch/>
        </p:blipFill>
        <p:spPr>
          <a:xfrm>
            <a:off x="3661545" y="819150"/>
            <a:ext cx="5326109" cy="2104142"/>
          </a:xfrm>
          <a:prstGeom prst="rect">
            <a:avLst/>
          </a:prstGeom>
        </p:spPr>
      </p:pic>
      <p:pic>
        <p:nvPicPr>
          <p:cNvPr id="7" name="Picture 6">
            <a:extLst>
              <a:ext uri="{FF2B5EF4-FFF2-40B4-BE49-F238E27FC236}">
                <a16:creationId xmlns:a16="http://schemas.microsoft.com/office/drawing/2014/main" id="{9D3DE3D5-03A3-4E8C-91B8-8439F8F82FB2}"/>
              </a:ext>
            </a:extLst>
          </p:cNvPr>
          <p:cNvPicPr>
            <a:picLocks noChangeAspect="1"/>
          </p:cNvPicPr>
          <p:nvPr/>
        </p:nvPicPr>
        <p:blipFill rotWithShape="1">
          <a:blip r:embed="rId3"/>
          <a:srcRect t="64814" b="1112"/>
          <a:stretch/>
        </p:blipFill>
        <p:spPr>
          <a:xfrm>
            <a:off x="3661545" y="3333751"/>
            <a:ext cx="5326109" cy="1752600"/>
          </a:xfrm>
          <a:prstGeom prst="rect">
            <a:avLst/>
          </a:prstGeom>
        </p:spPr>
      </p:pic>
      <p:cxnSp>
        <p:nvCxnSpPr>
          <p:cNvPr id="11" name="Straight Connector 10">
            <a:extLst>
              <a:ext uri="{FF2B5EF4-FFF2-40B4-BE49-F238E27FC236}">
                <a16:creationId xmlns:a16="http://schemas.microsoft.com/office/drawing/2014/main" id="{CFC08DB6-E597-47F8-A0CE-BA5D3177E8A7}"/>
              </a:ext>
            </a:extLst>
          </p:cNvPr>
          <p:cNvCxnSpPr/>
          <p:nvPr/>
        </p:nvCxnSpPr>
        <p:spPr>
          <a:xfrm>
            <a:off x="3661545" y="2923292"/>
            <a:ext cx="377055" cy="12123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A3E5EF3-7935-4E2E-AE59-088C9F7B5822}"/>
              </a:ext>
            </a:extLst>
          </p:cNvPr>
          <p:cNvCxnSpPr>
            <a:cxnSpLocks/>
          </p:cNvCxnSpPr>
          <p:nvPr/>
        </p:nvCxnSpPr>
        <p:spPr>
          <a:xfrm flipV="1">
            <a:off x="4038600" y="2976973"/>
            <a:ext cx="228600" cy="6061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2FE254B-CAC2-4CF9-908E-8B02ED267FEE}"/>
              </a:ext>
            </a:extLst>
          </p:cNvPr>
          <p:cNvCxnSpPr>
            <a:cxnSpLocks/>
          </p:cNvCxnSpPr>
          <p:nvPr/>
        </p:nvCxnSpPr>
        <p:spPr>
          <a:xfrm>
            <a:off x="4267200" y="2983912"/>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77E8689-6074-4DB5-9CB2-A3A418D0327F}"/>
              </a:ext>
            </a:extLst>
          </p:cNvPr>
          <p:cNvCxnSpPr>
            <a:cxnSpLocks/>
          </p:cNvCxnSpPr>
          <p:nvPr/>
        </p:nvCxnSpPr>
        <p:spPr>
          <a:xfrm flipV="1">
            <a:off x="4876800" y="29925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6278653-AFE7-43DA-A305-E2C43A4FDC6A}"/>
              </a:ext>
            </a:extLst>
          </p:cNvPr>
          <p:cNvCxnSpPr>
            <a:cxnSpLocks/>
          </p:cNvCxnSpPr>
          <p:nvPr/>
        </p:nvCxnSpPr>
        <p:spPr>
          <a:xfrm>
            <a:off x="5486400" y="2997790"/>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D15F8BE-4974-4CDB-9594-7E215A9C05E3}"/>
              </a:ext>
            </a:extLst>
          </p:cNvPr>
          <p:cNvCxnSpPr>
            <a:cxnSpLocks/>
          </p:cNvCxnSpPr>
          <p:nvPr/>
        </p:nvCxnSpPr>
        <p:spPr>
          <a:xfrm flipV="1">
            <a:off x="6096000" y="2988232"/>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7F5DF5C-45C0-4D7E-95D5-D823E7CD30D1}"/>
              </a:ext>
            </a:extLst>
          </p:cNvPr>
          <p:cNvCxnSpPr>
            <a:cxnSpLocks/>
          </p:cNvCxnSpPr>
          <p:nvPr/>
        </p:nvCxnSpPr>
        <p:spPr>
          <a:xfrm flipV="1">
            <a:off x="7141371" y="2968536"/>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98E96E7-C2FD-4A40-B29A-A4806379183E}"/>
              </a:ext>
            </a:extLst>
          </p:cNvPr>
          <p:cNvCxnSpPr>
            <a:cxnSpLocks/>
          </p:cNvCxnSpPr>
          <p:nvPr/>
        </p:nvCxnSpPr>
        <p:spPr>
          <a:xfrm flipV="1">
            <a:off x="8360571" y="29163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77C6E3-C653-4F9F-BC91-6640211C9293}"/>
              </a:ext>
            </a:extLst>
          </p:cNvPr>
          <p:cNvCxnSpPr>
            <a:cxnSpLocks/>
          </p:cNvCxnSpPr>
          <p:nvPr/>
        </p:nvCxnSpPr>
        <p:spPr>
          <a:xfrm>
            <a:off x="6693696" y="2988232"/>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3A7BBA8-9CCE-4C8E-ADD7-DC2F059B0CA8}"/>
              </a:ext>
            </a:extLst>
          </p:cNvPr>
          <p:cNvCxnSpPr>
            <a:cxnSpLocks/>
          </p:cNvCxnSpPr>
          <p:nvPr/>
        </p:nvCxnSpPr>
        <p:spPr>
          <a:xfrm>
            <a:off x="7700962" y="2968946"/>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7198319-885C-4EDD-8C89-B2ED6AE70C66}"/>
              </a:ext>
            </a:extLst>
          </p:cNvPr>
          <p:cNvCxnSpPr>
            <a:cxnSpLocks/>
          </p:cNvCxnSpPr>
          <p:nvPr/>
        </p:nvCxnSpPr>
        <p:spPr>
          <a:xfrm flipV="1">
            <a:off x="3657600" y="3326812"/>
            <a:ext cx="417128" cy="13877"/>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8B5C924-C8BF-4A46-95C7-F2F13D7A1951}"/>
              </a:ext>
            </a:extLst>
          </p:cNvPr>
          <p:cNvCxnSpPr>
            <a:cxnSpLocks/>
          </p:cNvCxnSpPr>
          <p:nvPr/>
        </p:nvCxnSpPr>
        <p:spPr>
          <a:xfrm>
            <a:off x="4074728" y="3333751"/>
            <a:ext cx="188527" cy="6062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7131FD9-C09F-42CD-AD4E-0C480BDB0143}"/>
              </a:ext>
            </a:extLst>
          </p:cNvPr>
          <p:cNvCxnSpPr>
            <a:cxnSpLocks/>
          </p:cNvCxnSpPr>
          <p:nvPr/>
        </p:nvCxnSpPr>
        <p:spPr>
          <a:xfrm flipV="1">
            <a:off x="4263255" y="3333751"/>
            <a:ext cx="584596" cy="6755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58855B5-AA11-4F24-B536-A9DFE3E4F857}"/>
              </a:ext>
            </a:extLst>
          </p:cNvPr>
          <p:cNvCxnSpPr>
            <a:cxnSpLocks/>
          </p:cNvCxnSpPr>
          <p:nvPr/>
        </p:nvCxnSpPr>
        <p:spPr>
          <a:xfrm>
            <a:off x="4847851" y="3340689"/>
            <a:ext cx="634604" cy="692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6FD0F86-5BB8-4B5C-8962-5A26CBA70D89}"/>
              </a:ext>
            </a:extLst>
          </p:cNvPr>
          <p:cNvCxnSpPr>
            <a:cxnSpLocks/>
          </p:cNvCxnSpPr>
          <p:nvPr/>
        </p:nvCxnSpPr>
        <p:spPr>
          <a:xfrm>
            <a:off x="5482455" y="3415187"/>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C1E29B3-7DD2-4E47-81AC-24F5E2679ED6}"/>
              </a:ext>
            </a:extLst>
          </p:cNvPr>
          <p:cNvCxnSpPr>
            <a:cxnSpLocks/>
          </p:cNvCxnSpPr>
          <p:nvPr/>
        </p:nvCxnSpPr>
        <p:spPr>
          <a:xfrm flipV="1">
            <a:off x="6092055" y="3405629"/>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13FE632-C839-4C9A-933A-781B66E3DD61}"/>
              </a:ext>
            </a:extLst>
          </p:cNvPr>
          <p:cNvCxnSpPr>
            <a:cxnSpLocks/>
          </p:cNvCxnSpPr>
          <p:nvPr/>
        </p:nvCxnSpPr>
        <p:spPr>
          <a:xfrm flipV="1">
            <a:off x="7137426" y="338593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6715A91-452B-4DAF-8868-77A2CD51AAF2}"/>
              </a:ext>
            </a:extLst>
          </p:cNvPr>
          <p:cNvCxnSpPr>
            <a:cxnSpLocks/>
          </p:cNvCxnSpPr>
          <p:nvPr/>
        </p:nvCxnSpPr>
        <p:spPr>
          <a:xfrm flipV="1">
            <a:off x="8356626" y="3333750"/>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4B65968C-99A3-483D-9BE7-66F8E67EB5C9}"/>
              </a:ext>
            </a:extLst>
          </p:cNvPr>
          <p:cNvCxnSpPr>
            <a:cxnSpLocks/>
          </p:cNvCxnSpPr>
          <p:nvPr/>
        </p:nvCxnSpPr>
        <p:spPr>
          <a:xfrm>
            <a:off x="6689751" y="3405629"/>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C6F945E-9DC4-4657-8569-D3FDF81E41D0}"/>
              </a:ext>
            </a:extLst>
          </p:cNvPr>
          <p:cNvCxnSpPr>
            <a:cxnSpLocks/>
          </p:cNvCxnSpPr>
          <p:nvPr/>
        </p:nvCxnSpPr>
        <p:spPr>
          <a:xfrm>
            <a:off x="7697017" y="3386343"/>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021608-E156-41A2-817B-B5E5DCF9F53A}"/>
              </a:ext>
            </a:extLst>
          </p:cNvPr>
          <p:cNvCxnSpPr>
            <a:cxnSpLocks/>
          </p:cNvCxnSpPr>
          <p:nvPr/>
        </p:nvCxnSpPr>
        <p:spPr>
          <a:xfrm>
            <a:off x="6324600" y="3105150"/>
            <a:ext cx="0" cy="35677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59" name="Title 2">
            <a:extLst>
              <a:ext uri="{FF2B5EF4-FFF2-40B4-BE49-F238E27FC236}">
                <a16:creationId xmlns:a16="http://schemas.microsoft.com/office/drawing/2014/main" id="{A757E34A-CC56-4B6D-9D09-9832621DD7F1}"/>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rest.hlatools.org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a:solidFill>
                  <a:srgbClr val="FFFF00"/>
                </a:solidFill>
              </a:rPr>
              <a:t>alleles</a:t>
            </a:r>
          </a:p>
          <a:p>
            <a:r>
              <a:rPr lang="en-US" sz="1600" dirty="0">
                <a:solidFill>
                  <a:schemeClr val="bg1"/>
                </a:solidFill>
              </a:rPr>
              <a:t>Resource ID: </a:t>
            </a:r>
            <a:r>
              <a:rPr lang="en-US" sz="1600" b="1" dirty="0">
                <a:solidFill>
                  <a:srgbClr val="FFFF00"/>
                </a:solidFill>
              </a:rPr>
              <a:t>HLA-DPB1*01:01:01:01</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3" name="Rectangle 62">
            <a:extLst>
              <a:ext uri="{FF2B5EF4-FFF2-40B4-BE49-F238E27FC236}">
                <a16:creationId xmlns:a16="http://schemas.microsoft.com/office/drawing/2014/main" id="{8F8A6D31-832A-48B2-AAFC-1FBF17CD16FD}"/>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2363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HL7 Fast Healthcare Interoperability Resources (FHIR)</a:t>
            </a:r>
          </a:p>
        </p:txBody>
      </p:sp>
      <p:pic>
        <p:nvPicPr>
          <p:cNvPr id="6" name="Picture 5">
            <a:extLst>
              <a:ext uri="{FF2B5EF4-FFF2-40B4-BE49-F238E27FC236}">
                <a16:creationId xmlns:a16="http://schemas.microsoft.com/office/drawing/2014/main" id="{8A59A2B1-A296-4F8B-96B4-270A58B68007}"/>
              </a:ext>
            </a:extLst>
          </p:cNvPr>
          <p:cNvPicPr>
            <a:picLocks noChangeAspect="1"/>
          </p:cNvPicPr>
          <p:nvPr/>
        </p:nvPicPr>
        <p:blipFill>
          <a:blip r:embed="rId3"/>
          <a:stretch>
            <a:fillRect/>
          </a:stretch>
        </p:blipFill>
        <p:spPr>
          <a:xfrm>
            <a:off x="5029200" y="1430828"/>
            <a:ext cx="3704818" cy="3198322"/>
          </a:xfrm>
          <a:prstGeom prst="rect">
            <a:avLst/>
          </a:prstGeom>
        </p:spPr>
      </p:pic>
      <p:sp>
        <p:nvSpPr>
          <p:cNvPr id="8" name="Rectangle 7">
            <a:extLst>
              <a:ext uri="{FF2B5EF4-FFF2-40B4-BE49-F238E27FC236}">
                <a16:creationId xmlns:a16="http://schemas.microsoft.com/office/drawing/2014/main" id="{F0C9405B-360A-47E8-A35F-7BB5856E10AD}"/>
              </a:ext>
            </a:extLst>
          </p:cNvPr>
          <p:cNvSpPr/>
          <p:nvPr/>
        </p:nvSpPr>
        <p:spPr>
          <a:xfrm>
            <a:off x="4938509" y="4629150"/>
            <a:ext cx="3886200" cy="461665"/>
          </a:xfrm>
          <a:prstGeom prst="rect">
            <a:avLst/>
          </a:prstGeom>
        </p:spPr>
        <p:txBody>
          <a:bodyPr wrap="square">
            <a:spAutoFit/>
          </a:bodyPr>
          <a:lstStyle/>
          <a:p>
            <a:r>
              <a:rPr lang="en-US" sz="1200" dirty="0"/>
              <a:t>https://www.idahopress.com/news/local/st-luke-s-patients-can-get-medical-records-on-apple. July 17, 2018.</a:t>
            </a:r>
          </a:p>
        </p:txBody>
      </p:sp>
      <p:sp>
        <p:nvSpPr>
          <p:cNvPr id="9" name="Content Placeholder 1">
            <a:extLst>
              <a:ext uri="{FF2B5EF4-FFF2-40B4-BE49-F238E27FC236}">
                <a16:creationId xmlns:a16="http://schemas.microsoft.com/office/drawing/2014/main" id="{40F82D51-B891-4FC6-B057-8BC1EEBAE8F1}"/>
              </a:ext>
            </a:extLst>
          </p:cNvPr>
          <p:cNvSpPr>
            <a:spLocks noGrp="1"/>
          </p:cNvSpPr>
          <p:nvPr>
            <p:ph idx="1"/>
          </p:nvPr>
        </p:nvSpPr>
        <p:spPr>
          <a:xfrm>
            <a:off x="685800" y="1352550"/>
            <a:ext cx="4114800" cy="3124200"/>
          </a:xfrm>
        </p:spPr>
        <p:txBody>
          <a:bodyPr>
            <a:normAutofit/>
          </a:bodyPr>
          <a:lstStyle/>
          <a:p>
            <a:r>
              <a:rPr lang="en-US" sz="2000" dirty="0"/>
              <a:t>Patient</a:t>
            </a:r>
          </a:p>
          <a:p>
            <a:r>
              <a:rPr lang="en-US" sz="2000" dirty="0"/>
              <a:t>Practitioner</a:t>
            </a:r>
          </a:p>
          <a:p>
            <a:r>
              <a:rPr lang="en-US" sz="2000" dirty="0"/>
              <a:t>Allergy</a:t>
            </a:r>
          </a:p>
          <a:p>
            <a:r>
              <a:rPr lang="en-US" sz="2000" dirty="0"/>
              <a:t>Problem</a:t>
            </a:r>
          </a:p>
          <a:p>
            <a:r>
              <a:rPr lang="en-US" sz="2000" dirty="0"/>
              <a:t>Observation (e.g., HLA laboratory results)</a:t>
            </a:r>
          </a:p>
          <a:p>
            <a:pPr marL="0" indent="0">
              <a:buNone/>
            </a:pPr>
            <a:r>
              <a:rPr lang="en-US" sz="2000" dirty="0"/>
              <a:t>...</a:t>
            </a:r>
          </a:p>
          <a:p>
            <a:endParaRPr lang="en-US" sz="2000" dirty="0"/>
          </a:p>
        </p:txBody>
      </p:sp>
      <p:sp>
        <p:nvSpPr>
          <p:cNvPr id="2" name="Rectangle 1">
            <a:extLst>
              <a:ext uri="{FF2B5EF4-FFF2-40B4-BE49-F238E27FC236}">
                <a16:creationId xmlns:a16="http://schemas.microsoft.com/office/drawing/2014/main" id="{404ABC7F-8CC8-4DC2-88CB-CB5794665C49}"/>
              </a:ext>
            </a:extLst>
          </p:cNvPr>
          <p:cNvSpPr/>
          <p:nvPr/>
        </p:nvSpPr>
        <p:spPr>
          <a:xfrm>
            <a:off x="0" y="4781288"/>
            <a:ext cx="4195508" cy="369332"/>
          </a:xfrm>
          <a:prstGeom prst="rect">
            <a:avLst/>
          </a:prstGeom>
        </p:spPr>
        <p:txBody>
          <a:bodyPr wrap="none">
            <a:spAutoFit/>
          </a:bodyPr>
          <a:lstStyle/>
          <a:p>
            <a:r>
              <a:rPr lang="en-US" dirty="0"/>
              <a:t>https://www.hl7.org/fhir/resourcelist.html</a:t>
            </a:r>
          </a:p>
        </p:txBody>
      </p:sp>
      <p:pic>
        <p:nvPicPr>
          <p:cNvPr id="4" name="Picture 3">
            <a:extLst>
              <a:ext uri="{FF2B5EF4-FFF2-40B4-BE49-F238E27FC236}">
                <a16:creationId xmlns:a16="http://schemas.microsoft.com/office/drawing/2014/main" id="{68E57DA9-7CF1-4511-883A-9DCD76335A7B}"/>
              </a:ext>
            </a:extLst>
          </p:cNvPr>
          <p:cNvPicPr>
            <a:picLocks noChangeAspect="1"/>
          </p:cNvPicPr>
          <p:nvPr/>
        </p:nvPicPr>
        <p:blipFill>
          <a:blip r:embed="rId4"/>
          <a:stretch>
            <a:fillRect/>
          </a:stretch>
        </p:blipFill>
        <p:spPr>
          <a:xfrm>
            <a:off x="90691" y="4031307"/>
            <a:ext cx="2933700" cy="828675"/>
          </a:xfrm>
          <a:prstGeom prst="rect">
            <a:avLst/>
          </a:prstGeom>
        </p:spPr>
      </p:pic>
      <p:pic>
        <p:nvPicPr>
          <p:cNvPr id="1028" name="Picture 4" descr="HL7 FHIR logo">
            <a:extLst>
              <a:ext uri="{FF2B5EF4-FFF2-40B4-BE49-F238E27FC236}">
                <a16:creationId xmlns:a16="http://schemas.microsoft.com/office/drawing/2014/main" id="{0206CAC3-49E3-4B7F-B944-6DCCF5A5F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0341" y="3790950"/>
            <a:ext cx="722059" cy="790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0D40572-A1F6-48CF-86CC-815FEF8653B1}"/>
              </a:ext>
            </a:extLst>
          </p:cNvPr>
          <p:cNvSpPr/>
          <p:nvPr/>
        </p:nvSpPr>
        <p:spPr>
          <a:xfrm>
            <a:off x="3291840" y="4492240"/>
            <a:ext cx="617477" cy="369332"/>
          </a:xfrm>
          <a:prstGeom prst="rect">
            <a:avLst/>
          </a:prstGeom>
        </p:spPr>
        <p:txBody>
          <a:bodyPr wrap="none">
            <a:spAutoFit/>
          </a:bodyPr>
          <a:lstStyle/>
          <a:p>
            <a:r>
              <a:rPr lang="en-US" dirty="0">
                <a:solidFill>
                  <a:srgbClr val="EB3232"/>
                </a:solidFill>
              </a:rPr>
              <a:t>FHIR</a:t>
            </a:r>
          </a:p>
        </p:txBody>
      </p:sp>
    </p:spTree>
    <p:extLst>
      <p:ext uri="{BB962C8B-B14F-4D97-AF65-F5344CB8AC3E}">
        <p14:creationId xmlns:p14="http://schemas.microsoft.com/office/powerpoint/2010/main" val="279378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71550"/>
            <a:ext cx="7772400" cy="1102519"/>
          </a:xfrm>
        </p:spPr>
        <p:txBody>
          <a:bodyPr/>
          <a:lstStyle/>
          <a:p>
            <a:r>
              <a:rPr lang="en-US" dirty="0"/>
              <a:t>DISCLOSURES</a:t>
            </a:r>
          </a:p>
        </p:txBody>
      </p:sp>
      <p:sp>
        <p:nvSpPr>
          <p:cNvPr id="3" name="Subtitle 2"/>
          <p:cNvSpPr>
            <a:spLocks noGrp="1"/>
          </p:cNvSpPr>
          <p:nvPr>
            <p:ph type="subTitle" idx="1"/>
          </p:nvPr>
        </p:nvSpPr>
        <p:spPr>
          <a:xfrm>
            <a:off x="1371600" y="1688635"/>
            <a:ext cx="6400800" cy="3050225"/>
          </a:xfrm>
        </p:spPr>
        <p:txBody>
          <a:bodyPr>
            <a:normAutofit/>
          </a:bodyPr>
          <a:lstStyle/>
          <a:p>
            <a:endParaRPr lang="en-US" sz="2400" dirty="0"/>
          </a:p>
          <a:p>
            <a:r>
              <a:rPr lang="en-US" sz="2400" dirty="0"/>
              <a:t>I have no financial relationships with commercial interests to disclose</a:t>
            </a:r>
          </a:p>
          <a:p>
            <a:endParaRPr lang="en-US" sz="2400" dirty="0"/>
          </a:p>
          <a:p>
            <a:r>
              <a:rPr lang="en-US" sz="2400" dirty="0"/>
              <a:t>My presentation does/does not include discussion of off-label or investigational use.</a:t>
            </a:r>
          </a:p>
        </p:txBody>
      </p:sp>
    </p:spTree>
    <p:extLst>
      <p:ext uri="{BB962C8B-B14F-4D97-AF65-F5344CB8AC3E}">
        <p14:creationId xmlns:p14="http://schemas.microsoft.com/office/powerpoint/2010/main" val="3333397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#1:</a:t>
            </a:r>
            <a:br>
              <a:rPr lang="en-US" sz="2800" dirty="0"/>
            </a:br>
            <a:br>
              <a:rPr lang="en-US" sz="2800" dirty="0"/>
            </a:br>
            <a:r>
              <a:rPr lang="en-US" sz="2800" dirty="0"/>
              <a:t>Electronic Compatibility Assessment using</a:t>
            </a:r>
            <a:br>
              <a:rPr lang="en-US" sz="2800" dirty="0"/>
            </a:br>
            <a:r>
              <a:rPr lang="en-US" sz="2800" dirty="0"/>
              <a:t>HLA-DPB1 Hypervariable Regions</a:t>
            </a:r>
            <a:br>
              <a:rPr lang="en-US" sz="2800" dirty="0"/>
            </a:br>
            <a:br>
              <a:rPr lang="en-US" sz="2800" dirty="0"/>
            </a:br>
            <a:r>
              <a:rPr lang="en-US" sz="1600" dirty="0"/>
              <a:t>(Google Cloud deployment)</a:t>
            </a:r>
            <a:r>
              <a:rPr lang="en-US" sz="2000" dirty="0"/>
              <a:t> https://rest.hlatools.org/hladpb1</a:t>
            </a:r>
            <a:br>
              <a:rPr lang="en-US" sz="2000" dirty="0"/>
            </a:br>
            <a:r>
              <a:rPr lang="en-US" sz="1600" dirty="0"/>
              <a:t>(source code)</a:t>
            </a:r>
            <a:r>
              <a:rPr lang="en-US" sz="2000" dirty="0"/>
              <a:t> https://github.com/ghsmith/hladpb1</a:t>
            </a:r>
            <a:endParaRPr lang="en-US" sz="2800" dirty="0"/>
          </a:p>
        </p:txBody>
      </p:sp>
    </p:spTree>
    <p:extLst>
      <p:ext uri="{BB962C8B-B14F-4D97-AF65-F5344CB8AC3E}">
        <p14:creationId xmlns:p14="http://schemas.microsoft.com/office/powerpoint/2010/main" val="1783476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In 2014 OPTN/UNOS mandated DPB1 typing for deceased donors. This becomes effective in 2016.</a:t>
            </a:r>
          </a:p>
          <a:p>
            <a:r>
              <a:rPr lang="en-US" sz="2400" dirty="0"/>
              <a:t>IMGT/HLA Allele Database Version 3.33.0 (2018-07-11) includes 1,108 DPB1 alleles but less than 30 DPB1 alleles are represented by single antigen bead products. [1]</a:t>
            </a:r>
          </a:p>
          <a:p>
            <a:r>
              <a:rPr lang="en-US" sz="2400" dirty="0"/>
              <a:t>Compatibility of donor alleles not represented by a single antigen bead cannot be easily determined.</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DPB1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IPD-IMGT/HLA. https://www.ebi.ac.uk/ipd/imgt/hla.</a:t>
            </a:r>
          </a:p>
        </p:txBody>
      </p:sp>
    </p:spTree>
    <p:extLst>
      <p:ext uri="{BB962C8B-B14F-4D97-AF65-F5344CB8AC3E}">
        <p14:creationId xmlns:p14="http://schemas.microsoft.com/office/powerpoint/2010/main" val="3894006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435877" y="895350"/>
            <a:ext cx="3943350" cy="495907"/>
          </a:xfrm>
          <a:prstGeom prst="rect">
            <a:avLst/>
          </a:prstGeom>
        </p:spPr>
        <p:txBody>
          <a:bodyPr/>
          <a:lstStyle/>
          <a:p>
            <a:r>
              <a:rPr lang="en-US" sz="3200" dirty="0"/>
              <a:t>DPB1 Structure</a:t>
            </a:r>
          </a:p>
        </p:txBody>
      </p:sp>
      <p:pic>
        <p:nvPicPr>
          <p:cNvPr id="6" name="Picture 3" descr="CLASS_1_2">
            <a:extLst>
              <a:ext uri="{FF2B5EF4-FFF2-40B4-BE49-F238E27FC236}">
                <a16:creationId xmlns:a16="http://schemas.microsoft.com/office/drawing/2014/main" id="{D3F60C55-54EC-49E5-91F4-FEDA372AFC8A}"/>
              </a:ext>
            </a:extLst>
          </p:cNvPr>
          <p:cNvPicPr>
            <a:picLocks noChangeAspect="1" noChangeArrowheads="1"/>
          </p:cNvPicPr>
          <p:nvPr/>
        </p:nvPicPr>
        <p:blipFill>
          <a:blip r:embed="rId3" cstate="print"/>
          <a:srcRect/>
          <a:stretch>
            <a:fillRect/>
          </a:stretch>
        </p:blipFill>
        <p:spPr bwMode="auto">
          <a:xfrm>
            <a:off x="4876800" y="1040423"/>
            <a:ext cx="3951708" cy="3915205"/>
          </a:xfrm>
          <a:prstGeom prst="rect">
            <a:avLst/>
          </a:prstGeom>
          <a:noFill/>
          <a:ln w="9525">
            <a:noFill/>
            <a:miter lim="800000"/>
            <a:headEnd/>
            <a:tailEnd/>
          </a:ln>
        </p:spPr>
      </p:pic>
      <p:sp>
        <p:nvSpPr>
          <p:cNvPr id="7" name="TextBox 6">
            <a:extLst>
              <a:ext uri="{FF2B5EF4-FFF2-40B4-BE49-F238E27FC236}">
                <a16:creationId xmlns:a16="http://schemas.microsoft.com/office/drawing/2014/main" id="{0CCD6706-7DAB-4E04-839E-62A3A911713D}"/>
              </a:ext>
            </a:extLst>
          </p:cNvPr>
          <p:cNvSpPr txBox="1"/>
          <p:nvPr/>
        </p:nvSpPr>
        <p:spPr>
          <a:xfrm>
            <a:off x="8127522" y="1276350"/>
            <a:ext cx="415498" cy="646331"/>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DR</a:t>
            </a:r>
          </a:p>
          <a:p>
            <a:r>
              <a:rPr lang="en-US" sz="1200" b="1" dirty="0">
                <a:latin typeface="Arial" panose="020B0604020202020204" pitchFamily="34" charset="0"/>
                <a:cs typeface="Arial" panose="020B0604020202020204" pitchFamily="34" charset="0"/>
              </a:rPr>
              <a:t>DQ</a:t>
            </a:r>
          </a:p>
          <a:p>
            <a:r>
              <a:rPr lang="en-US" sz="1200" b="1" dirty="0">
                <a:latin typeface="Arial" panose="020B0604020202020204" pitchFamily="34" charset="0"/>
                <a:cs typeface="Arial" panose="020B0604020202020204" pitchFamily="34" charset="0"/>
              </a:rPr>
              <a:t>DP</a:t>
            </a:r>
          </a:p>
        </p:txBody>
      </p:sp>
      <p:sp>
        <p:nvSpPr>
          <p:cNvPr id="8" name="Text Box 8">
            <a:extLst>
              <a:ext uri="{FF2B5EF4-FFF2-40B4-BE49-F238E27FC236}">
                <a16:creationId xmlns:a16="http://schemas.microsoft.com/office/drawing/2014/main" id="{5484AF73-0C7D-445E-9AD1-D4497572F7A3}"/>
              </a:ext>
            </a:extLst>
          </p:cNvPr>
          <p:cNvSpPr txBox="1">
            <a:spLocks noChangeArrowheads="1"/>
          </p:cNvSpPr>
          <p:nvPr/>
        </p:nvSpPr>
        <p:spPr bwMode="auto">
          <a:xfrm>
            <a:off x="7924800" y="1913751"/>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2</a:t>
            </a:r>
          </a:p>
        </p:txBody>
      </p:sp>
      <p:sp>
        <p:nvSpPr>
          <p:cNvPr id="9" name="Text Box 8">
            <a:extLst>
              <a:ext uri="{FF2B5EF4-FFF2-40B4-BE49-F238E27FC236}">
                <a16:creationId xmlns:a16="http://schemas.microsoft.com/office/drawing/2014/main" id="{7033CD98-B8A9-4032-933E-891A81DC4815}"/>
              </a:ext>
            </a:extLst>
          </p:cNvPr>
          <p:cNvSpPr txBox="1">
            <a:spLocks noChangeArrowheads="1"/>
          </p:cNvSpPr>
          <p:nvPr/>
        </p:nvSpPr>
        <p:spPr bwMode="auto">
          <a:xfrm>
            <a:off x="7772400" y="2571750"/>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3</a:t>
            </a:r>
          </a:p>
        </p:txBody>
      </p:sp>
      <p:sp>
        <p:nvSpPr>
          <p:cNvPr id="10" name="TextBox 9">
            <a:extLst>
              <a:ext uri="{FF2B5EF4-FFF2-40B4-BE49-F238E27FC236}">
                <a16:creationId xmlns:a16="http://schemas.microsoft.com/office/drawing/2014/main" id="{ED75E492-C491-424C-AC88-7E5359195BE6}"/>
              </a:ext>
            </a:extLst>
          </p:cNvPr>
          <p:cNvSpPr txBox="1"/>
          <p:nvPr/>
        </p:nvSpPr>
        <p:spPr>
          <a:xfrm>
            <a:off x="5334000" y="4629150"/>
            <a:ext cx="34463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Klein J. and Sato A.  NEJM  343;702-709. 2000.</a:t>
            </a:r>
          </a:p>
        </p:txBody>
      </p:sp>
      <p:sp>
        <p:nvSpPr>
          <p:cNvPr id="12" name="Content Placeholder 1">
            <a:extLst>
              <a:ext uri="{FF2B5EF4-FFF2-40B4-BE49-F238E27FC236}">
                <a16:creationId xmlns:a16="http://schemas.microsoft.com/office/drawing/2014/main" id="{D1B59120-5232-4222-A4B8-219161F0B3ED}"/>
              </a:ext>
            </a:extLst>
          </p:cNvPr>
          <p:cNvSpPr>
            <a:spLocks noGrp="1"/>
          </p:cNvSpPr>
          <p:nvPr>
            <p:ph idx="1"/>
          </p:nvPr>
        </p:nvSpPr>
        <p:spPr>
          <a:xfrm>
            <a:off x="152346" y="1877198"/>
            <a:ext cx="4510304" cy="1943101"/>
          </a:xfrm>
        </p:spPr>
        <p:txBody>
          <a:bodyPr>
            <a:noAutofit/>
          </a:bodyPr>
          <a:lstStyle/>
          <a:p>
            <a:pPr marL="0" indent="0">
              <a:buNone/>
            </a:pPr>
            <a:r>
              <a:rPr lang="en-US" sz="2400" dirty="0"/>
              <a:t>Alleles are named sequentially independent of sequence homology, so no structural relationships are conveyed by allele names.</a:t>
            </a:r>
          </a:p>
        </p:txBody>
      </p:sp>
    </p:spTree>
    <p:extLst>
      <p:ext uri="{BB962C8B-B14F-4D97-AF65-F5344CB8AC3E}">
        <p14:creationId xmlns:p14="http://schemas.microsoft.com/office/powerpoint/2010/main" val="3015498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95350"/>
            <a:ext cx="4343400" cy="495907"/>
          </a:xfrm>
          <a:prstGeom prst="rect">
            <a:avLst/>
          </a:prstGeom>
        </p:spPr>
        <p:txBody>
          <a:bodyPr/>
          <a:lstStyle/>
          <a:p>
            <a:r>
              <a:rPr lang="en-US" sz="3200" dirty="0"/>
              <a:t>DPB1 Hypervariable Regions</a:t>
            </a:r>
          </a:p>
        </p:txBody>
      </p:sp>
      <p:pic>
        <p:nvPicPr>
          <p:cNvPr id="8" name="Picture 2">
            <a:extLst>
              <a:ext uri="{FF2B5EF4-FFF2-40B4-BE49-F238E27FC236}">
                <a16:creationId xmlns:a16="http://schemas.microsoft.com/office/drawing/2014/main" id="{8CA36580-AEEE-4C46-AE9B-806B67E088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4" t="-1" b="-2325"/>
          <a:stretch/>
        </p:blipFill>
        <p:spPr bwMode="auto">
          <a:xfrm>
            <a:off x="4572000" y="895350"/>
            <a:ext cx="4352603" cy="4191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Content Placeholder 1">
            <a:extLst>
              <a:ext uri="{FF2B5EF4-FFF2-40B4-BE49-F238E27FC236}">
                <a16:creationId xmlns:a16="http://schemas.microsoft.com/office/drawing/2014/main" id="{E689F376-98FF-49F2-993B-9BB1B1B06123}"/>
              </a:ext>
            </a:extLst>
          </p:cNvPr>
          <p:cNvSpPr>
            <a:spLocks noGrp="1"/>
          </p:cNvSpPr>
          <p:nvPr>
            <p:ph idx="1"/>
          </p:nvPr>
        </p:nvSpPr>
        <p:spPr>
          <a:xfrm>
            <a:off x="128155" y="2124577"/>
            <a:ext cx="4510304" cy="1929670"/>
          </a:xfrm>
        </p:spPr>
        <p:txBody>
          <a:bodyPr>
            <a:noAutofit/>
          </a:bodyPr>
          <a:lstStyle/>
          <a:p>
            <a:pPr marL="0" indent="0">
              <a:buNone/>
            </a:pPr>
            <a:r>
              <a:rPr lang="en-US" sz="2400" dirty="0"/>
              <a:t>Multiple publications have demonstrated that six (6) hypervariable regions account for the majority of antibody reactivity against DPB1 alleles. [1-4] </a:t>
            </a:r>
          </a:p>
        </p:txBody>
      </p:sp>
      <p:sp>
        <p:nvSpPr>
          <p:cNvPr id="11" name="Rectangle 10">
            <a:extLst>
              <a:ext uri="{FF2B5EF4-FFF2-40B4-BE49-F238E27FC236}">
                <a16:creationId xmlns:a16="http://schemas.microsoft.com/office/drawing/2014/main" id="{21740A88-ADA7-4103-ADFF-64A6E5A8B98E}"/>
              </a:ext>
            </a:extLst>
          </p:cNvPr>
          <p:cNvSpPr/>
          <p:nvPr/>
        </p:nvSpPr>
        <p:spPr>
          <a:xfrm>
            <a:off x="0" y="4312503"/>
            <a:ext cx="9144000" cy="830997"/>
          </a:xfrm>
          <a:prstGeom prst="rect">
            <a:avLst/>
          </a:prstGeom>
        </p:spPr>
        <p:txBody>
          <a:bodyPr wrap="square">
            <a:spAutoFit/>
          </a:bodyPr>
          <a:lstStyle/>
          <a:p>
            <a:r>
              <a:rPr lang="en-US" sz="1200" dirty="0"/>
              <a:t>[1] </a:t>
            </a:r>
            <a:r>
              <a:rPr lang="en-US" sz="1200" dirty="0" err="1"/>
              <a:t>Billen</a:t>
            </a:r>
            <a:r>
              <a:rPr lang="en-US" sz="1200" dirty="0"/>
              <a:t>, et al. Tissue Antigens 75:278, 2009. </a:t>
            </a:r>
          </a:p>
          <a:p>
            <a:r>
              <a:rPr lang="en-US" sz="1200" dirty="0"/>
              <a:t>[2] Piazza. Transplantation 82:242, 2006.</a:t>
            </a:r>
          </a:p>
          <a:p>
            <a:r>
              <a:rPr lang="en-US" sz="1200" dirty="0"/>
              <a:t>[3] Arnold ML, et al. Tissue Antigens 65:370, 2005.</a:t>
            </a:r>
          </a:p>
          <a:p>
            <a:r>
              <a:rPr lang="en-US" sz="1200" dirty="0"/>
              <a:t>[4] Laux, et al. Transplantation 75:1527, 2003.</a:t>
            </a:r>
          </a:p>
        </p:txBody>
      </p:sp>
      <p:sp>
        <p:nvSpPr>
          <p:cNvPr id="12" name="Rectangle 11">
            <a:extLst>
              <a:ext uri="{FF2B5EF4-FFF2-40B4-BE49-F238E27FC236}">
                <a16:creationId xmlns:a16="http://schemas.microsoft.com/office/drawing/2014/main" id="{8995BEE5-CBB1-4E9C-BA3C-7A2B92E58B33}"/>
              </a:ext>
            </a:extLst>
          </p:cNvPr>
          <p:cNvSpPr/>
          <p:nvPr/>
        </p:nvSpPr>
        <p:spPr>
          <a:xfrm>
            <a:off x="6089147" y="4776993"/>
            <a:ext cx="2835456" cy="276999"/>
          </a:xfrm>
          <a:prstGeom prst="rect">
            <a:avLst/>
          </a:prstGeom>
        </p:spPr>
        <p:txBody>
          <a:bodyPr wrap="none">
            <a:spAutoFit/>
          </a:bodyPr>
          <a:lstStyle/>
          <a:p>
            <a:r>
              <a:rPr lang="en-US" sz="1200" dirty="0"/>
              <a:t>Laux, et al. Transplantation 75:1527, 2003.</a:t>
            </a:r>
          </a:p>
        </p:txBody>
      </p:sp>
    </p:spTree>
    <p:extLst>
      <p:ext uri="{BB962C8B-B14F-4D97-AF65-F5344CB8AC3E}">
        <p14:creationId xmlns:p14="http://schemas.microsoft.com/office/powerpoint/2010/main" val="2978437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740A88-ADA7-4103-ADFF-64A6E5A8B98E}"/>
              </a:ext>
            </a:extLst>
          </p:cNvPr>
          <p:cNvSpPr/>
          <p:nvPr/>
        </p:nvSpPr>
        <p:spPr>
          <a:xfrm>
            <a:off x="0" y="1602254"/>
            <a:ext cx="9144000" cy="2123658"/>
          </a:xfrm>
          <a:prstGeom prst="rect">
            <a:avLst/>
          </a:prstGeom>
        </p:spPr>
        <p:txBody>
          <a:bodyPr wrap="square">
            <a:spAutoFit/>
          </a:bodyPr>
          <a:lstStyle/>
          <a:p>
            <a:r>
              <a:rPr lang="en-US" sz="1200" dirty="0"/>
              <a:t>[1] </a:t>
            </a:r>
            <a:r>
              <a:rPr lang="en-US" sz="1200" dirty="0" err="1"/>
              <a:t>Billen</a:t>
            </a:r>
            <a:r>
              <a:rPr lang="en-US" sz="1200" dirty="0"/>
              <a:t>, E. V., </a:t>
            </a:r>
            <a:r>
              <a:rPr lang="en-US" sz="1200" dirty="0" err="1"/>
              <a:t>Christiaans</a:t>
            </a:r>
            <a:r>
              <a:rPr lang="en-US" sz="1200" dirty="0"/>
              <a:t>, M. H., </a:t>
            </a:r>
            <a:r>
              <a:rPr lang="en-US" sz="1200" dirty="0" err="1"/>
              <a:t>Doxiadis</a:t>
            </a:r>
            <a:r>
              <a:rPr lang="en-US" sz="1200" dirty="0"/>
              <a:t>, I. I., </a:t>
            </a:r>
            <a:r>
              <a:rPr lang="en-US" sz="1200" dirty="0" err="1"/>
              <a:t>Voorter</a:t>
            </a:r>
            <a:r>
              <a:rPr lang="en-US" sz="1200" dirty="0"/>
              <a:t>, C. E., &amp; Berg-</a:t>
            </a:r>
            <a:r>
              <a:rPr lang="en-US" sz="1200" dirty="0" err="1"/>
              <a:t>Loonen</a:t>
            </a:r>
            <a:r>
              <a:rPr lang="en-US" sz="1200" dirty="0"/>
              <a:t>, E. M. (2010). HLA-DP antibodies before and after renal transplantation. Tissue Antigens, 75(3), 278-285.</a:t>
            </a:r>
          </a:p>
          <a:p>
            <a:endParaRPr lang="en-US" sz="1200" dirty="0"/>
          </a:p>
          <a:p>
            <a:r>
              <a:rPr lang="en-US" sz="1200" dirty="0"/>
              <a:t>[2] Piazza, A., Poggi, E., </a:t>
            </a:r>
            <a:r>
              <a:rPr lang="en-US" sz="1200" dirty="0" err="1"/>
              <a:t>Ozzella</a:t>
            </a:r>
            <a:r>
              <a:rPr lang="en-US" sz="1200" dirty="0"/>
              <a:t>, G., Borrelli, L., </a:t>
            </a:r>
            <a:r>
              <a:rPr lang="en-US" sz="1200" dirty="0" err="1"/>
              <a:t>Scornajenghi</a:t>
            </a:r>
            <a:r>
              <a:rPr lang="en-US" sz="1200" dirty="0"/>
              <a:t>, K., Monaco, P., </a:t>
            </a:r>
            <a:r>
              <a:rPr lang="en-US" sz="1200" dirty="0" err="1"/>
              <a:t>Tisone</a:t>
            </a:r>
            <a:r>
              <a:rPr lang="en-US" sz="1200" dirty="0"/>
              <a:t>, G., &amp; Adorno, D. (2006). Anti </a:t>
            </a:r>
            <a:r>
              <a:rPr lang="en-US" sz="1200" dirty="0" err="1"/>
              <a:t>Hla-Dp</a:t>
            </a:r>
            <a:r>
              <a:rPr lang="en-US" sz="1200" dirty="0"/>
              <a:t> Antibodies And Graft Failure In Kidney Transplantation. Transplantation, 82(Suppl 2), 242.</a:t>
            </a:r>
          </a:p>
          <a:p>
            <a:endParaRPr lang="en-US" sz="1200" dirty="0"/>
          </a:p>
          <a:p>
            <a:r>
              <a:rPr lang="en-US" sz="1200" dirty="0"/>
              <a:t>[3] Arnold, M., Pei, R., </a:t>
            </a:r>
            <a:r>
              <a:rPr lang="en-US" sz="1200" dirty="0" err="1"/>
              <a:t>Spriewald</a:t>
            </a:r>
            <a:r>
              <a:rPr lang="en-US" sz="1200" dirty="0"/>
              <a:t>, B., &amp; </a:t>
            </a:r>
            <a:r>
              <a:rPr lang="en-US" sz="1200" dirty="0" err="1"/>
              <a:t>Wassmuth</a:t>
            </a:r>
            <a:r>
              <a:rPr lang="en-US" sz="1200" dirty="0"/>
              <a:t>, R. (2005). Anti-HLA class II antibodies in kidney </a:t>
            </a:r>
            <a:r>
              <a:rPr lang="en-US" sz="1200" dirty="0" err="1"/>
              <a:t>retransplant</a:t>
            </a:r>
            <a:r>
              <a:rPr lang="en-US" sz="1200" dirty="0"/>
              <a:t> patients. Tissue Antigens, 65(4), 370-378.</a:t>
            </a:r>
          </a:p>
          <a:p>
            <a:endParaRPr lang="en-US" sz="1200" dirty="0"/>
          </a:p>
          <a:p>
            <a:r>
              <a:rPr lang="en-US" sz="1200" dirty="0"/>
              <a:t>[4] Laux, G., </a:t>
            </a:r>
            <a:r>
              <a:rPr lang="en-US" sz="1200" dirty="0" err="1"/>
              <a:t>Mansmann</a:t>
            </a:r>
            <a:r>
              <a:rPr lang="en-US" sz="1200" dirty="0"/>
              <a:t>, U., </a:t>
            </a:r>
            <a:r>
              <a:rPr lang="en-US" sz="1200" dirty="0" err="1"/>
              <a:t>Deufel</a:t>
            </a:r>
            <a:r>
              <a:rPr lang="en-US" sz="1200" dirty="0"/>
              <a:t>, A., </a:t>
            </a:r>
            <a:r>
              <a:rPr lang="en-US" sz="1200" dirty="0" err="1"/>
              <a:t>Opelz</a:t>
            </a:r>
            <a:r>
              <a:rPr lang="en-US" sz="1200" dirty="0"/>
              <a:t>, G., &amp; </a:t>
            </a:r>
            <a:r>
              <a:rPr lang="en-US" sz="1200" dirty="0" err="1"/>
              <a:t>Mytilineos</a:t>
            </a:r>
            <a:r>
              <a:rPr lang="en-US" sz="1200" dirty="0"/>
              <a:t>, J. (2003). A new epitope-based HLA-DPB matching approach for cadaver kidney </a:t>
            </a:r>
            <a:r>
              <a:rPr lang="en-US" sz="1200" dirty="0" err="1"/>
              <a:t>retransplants</a:t>
            </a:r>
            <a:r>
              <a:rPr lang="en-US" sz="1200" dirty="0"/>
              <a:t>. Transplantation, 75(9), 1527-1532.</a:t>
            </a:r>
          </a:p>
        </p:txBody>
      </p:sp>
      <p:sp>
        <p:nvSpPr>
          <p:cNvPr id="2" name="Title 1">
            <a:extLst>
              <a:ext uri="{FF2B5EF4-FFF2-40B4-BE49-F238E27FC236}">
                <a16:creationId xmlns:a16="http://schemas.microsoft.com/office/drawing/2014/main" id="{9281F368-39F0-44EE-A4A0-014DF67F5AFA}"/>
              </a:ext>
            </a:extLst>
          </p:cNvPr>
          <p:cNvSpPr>
            <a:spLocks noGrp="1"/>
          </p:cNvSpPr>
          <p:nvPr>
            <p:ph type="title" idx="4294967295"/>
          </p:nvPr>
        </p:nvSpPr>
        <p:spPr>
          <a:xfrm>
            <a:off x="628650" y="819150"/>
            <a:ext cx="7886700" cy="993775"/>
          </a:xfrm>
          <a:prstGeom prst="rect">
            <a:avLst/>
          </a:prstGeom>
        </p:spPr>
        <p:txBody>
          <a:bodyPr/>
          <a:lstStyle/>
          <a:p>
            <a:r>
              <a:rPr lang="en-US" dirty="0"/>
              <a:t>Full Citations from Previous Slide</a:t>
            </a:r>
          </a:p>
        </p:txBody>
      </p:sp>
    </p:spTree>
    <p:extLst>
      <p:ext uri="{BB962C8B-B14F-4D97-AF65-F5344CB8AC3E}">
        <p14:creationId xmlns:p14="http://schemas.microsoft.com/office/powerpoint/2010/main" val="3371999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304800" y="895350"/>
            <a:ext cx="3124200" cy="495907"/>
          </a:xfrm>
          <a:prstGeom prst="rect">
            <a:avLst/>
          </a:prstGeom>
        </p:spPr>
        <p:txBody>
          <a:bodyPr/>
          <a:lstStyle/>
          <a:p>
            <a:r>
              <a:rPr lang="en-US" sz="3200" dirty="0"/>
              <a:t>DPB1 Heuristic</a:t>
            </a:r>
          </a:p>
        </p:txBody>
      </p:sp>
      <p:pic>
        <p:nvPicPr>
          <p:cNvPr id="16" name="Picture 15">
            <a:extLst>
              <a:ext uri="{FF2B5EF4-FFF2-40B4-BE49-F238E27FC236}">
                <a16:creationId xmlns:a16="http://schemas.microsoft.com/office/drawing/2014/main" id="{37018AEF-8278-40E9-9C97-D4460527CB98}"/>
              </a:ext>
            </a:extLst>
          </p:cNvPr>
          <p:cNvPicPr>
            <a:picLocks noChangeAspect="1"/>
          </p:cNvPicPr>
          <p:nvPr/>
        </p:nvPicPr>
        <p:blipFill rotWithShape="1">
          <a:blip r:embed="rId3"/>
          <a:srcRect t="-1" b="-7285"/>
          <a:stretch/>
        </p:blipFill>
        <p:spPr>
          <a:xfrm>
            <a:off x="3670419" y="1216859"/>
            <a:ext cx="5309964" cy="3581400"/>
          </a:xfrm>
          <a:prstGeom prst="rect">
            <a:avLst/>
          </a:prstGeom>
          <a:ln>
            <a:solidFill>
              <a:schemeClr val="tx1"/>
            </a:solidFill>
          </a:ln>
        </p:spPr>
      </p:pic>
      <p:sp>
        <p:nvSpPr>
          <p:cNvPr id="17" name="Rectangle 16">
            <a:extLst>
              <a:ext uri="{FF2B5EF4-FFF2-40B4-BE49-F238E27FC236}">
                <a16:creationId xmlns:a16="http://schemas.microsoft.com/office/drawing/2014/main" id="{452794C6-59FD-4B32-95EF-DB993863AA3A}"/>
              </a:ext>
            </a:extLst>
          </p:cNvPr>
          <p:cNvSpPr/>
          <p:nvPr/>
        </p:nvSpPr>
        <p:spPr>
          <a:xfrm>
            <a:off x="6248400" y="4580751"/>
            <a:ext cx="2850139" cy="276999"/>
          </a:xfrm>
          <a:prstGeom prst="rect">
            <a:avLst/>
          </a:prstGeom>
        </p:spPr>
        <p:txBody>
          <a:bodyPr wrap="none">
            <a:spAutoFit/>
          </a:bodyPr>
          <a:lstStyle/>
          <a:p>
            <a:r>
              <a:rPr lang="en-US" sz="1200" dirty="0" err="1"/>
              <a:t>Billen</a:t>
            </a:r>
            <a:r>
              <a:rPr lang="en-US" sz="1200" dirty="0"/>
              <a:t>, et al. Tissue Antigens 75:278, 2009. </a:t>
            </a:r>
          </a:p>
        </p:txBody>
      </p:sp>
      <p:sp>
        <p:nvSpPr>
          <p:cNvPr id="18" name="Content Placeholder 1">
            <a:extLst>
              <a:ext uri="{FF2B5EF4-FFF2-40B4-BE49-F238E27FC236}">
                <a16:creationId xmlns:a16="http://schemas.microsoft.com/office/drawing/2014/main" id="{9BDE79C3-6896-4EDA-A492-67F5E71044AC}"/>
              </a:ext>
            </a:extLst>
          </p:cNvPr>
          <p:cNvSpPr>
            <a:spLocks noGrp="1"/>
          </p:cNvSpPr>
          <p:nvPr>
            <p:ph idx="1"/>
          </p:nvPr>
        </p:nvSpPr>
        <p:spPr>
          <a:xfrm>
            <a:off x="166941" y="1863775"/>
            <a:ext cx="3399917" cy="2287568"/>
          </a:xfrm>
        </p:spPr>
        <p:txBody>
          <a:bodyPr>
            <a:noAutofit/>
          </a:bodyPr>
          <a:lstStyle/>
          <a:p>
            <a:pPr marL="0" indent="0">
              <a:buNone/>
            </a:pPr>
            <a:r>
              <a:rPr lang="en-US" sz="2400" dirty="0"/>
              <a:t>If all single antigen beads bearing a particular hypervariable region epitope are positive, then infer there is an antibody specific for that epitope.</a:t>
            </a:r>
          </a:p>
        </p:txBody>
      </p:sp>
    </p:spTree>
    <p:extLst>
      <p:ext uri="{BB962C8B-B14F-4D97-AF65-F5344CB8AC3E}">
        <p14:creationId xmlns:p14="http://schemas.microsoft.com/office/powerpoint/2010/main" val="281912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DPB1 REST Web Services Resources</a:t>
            </a:r>
          </a:p>
        </p:txBody>
      </p:sp>
      <p:pic>
        <p:nvPicPr>
          <p:cNvPr id="8" name="Picture 7">
            <a:extLst>
              <a:ext uri="{FF2B5EF4-FFF2-40B4-BE49-F238E27FC236}">
                <a16:creationId xmlns:a16="http://schemas.microsoft.com/office/drawing/2014/main" id="{BC48EDBF-0116-4137-9EC7-065C0CC517E1}"/>
              </a:ext>
            </a:extLst>
          </p:cNvPr>
          <p:cNvPicPr>
            <a:picLocks noChangeAspect="1"/>
          </p:cNvPicPr>
          <p:nvPr/>
        </p:nvPicPr>
        <p:blipFill>
          <a:blip r:embed="rId3"/>
          <a:stretch>
            <a:fillRect/>
          </a:stretch>
        </p:blipFill>
        <p:spPr>
          <a:xfrm>
            <a:off x="4750105" y="1376416"/>
            <a:ext cx="4007033" cy="3696450"/>
          </a:xfrm>
          <a:prstGeom prst="rect">
            <a:avLst/>
          </a:prstGeom>
        </p:spPr>
      </p:pic>
      <p:pic>
        <p:nvPicPr>
          <p:cNvPr id="10" name="Picture 9">
            <a:extLst>
              <a:ext uri="{FF2B5EF4-FFF2-40B4-BE49-F238E27FC236}">
                <a16:creationId xmlns:a16="http://schemas.microsoft.com/office/drawing/2014/main" id="{CE68FA1D-050F-4129-8A34-773743502648}"/>
              </a:ext>
            </a:extLst>
          </p:cNvPr>
          <p:cNvPicPr>
            <a:picLocks noChangeAspect="1"/>
          </p:cNvPicPr>
          <p:nvPr/>
        </p:nvPicPr>
        <p:blipFill>
          <a:blip r:embed="rId4"/>
          <a:stretch>
            <a:fillRect/>
          </a:stretch>
        </p:blipFill>
        <p:spPr>
          <a:xfrm>
            <a:off x="386863" y="1376416"/>
            <a:ext cx="4007033" cy="3696450"/>
          </a:xfrm>
          <a:prstGeom prst="rect">
            <a:avLst/>
          </a:prstGeom>
        </p:spPr>
      </p:pic>
      <p:pic>
        <p:nvPicPr>
          <p:cNvPr id="7" name="Picture 6">
            <a:extLst>
              <a:ext uri="{FF2B5EF4-FFF2-40B4-BE49-F238E27FC236}">
                <a16:creationId xmlns:a16="http://schemas.microsoft.com/office/drawing/2014/main" id="{305F2912-1BA4-4FF3-BFA2-CB1955F27F19}"/>
              </a:ext>
            </a:extLst>
          </p:cNvPr>
          <p:cNvPicPr>
            <a:picLocks noChangeAspect="1"/>
          </p:cNvPicPr>
          <p:nvPr/>
        </p:nvPicPr>
        <p:blipFill rotWithShape="1">
          <a:blip r:embed="rId5"/>
          <a:srcRect l="7698" t="2173" b="14616"/>
          <a:stretch/>
        </p:blipFill>
        <p:spPr>
          <a:xfrm>
            <a:off x="4783770" y="1789979"/>
            <a:ext cx="2194891" cy="3229547"/>
          </a:xfrm>
          <a:prstGeom prst="rect">
            <a:avLst/>
          </a:prstGeom>
        </p:spPr>
      </p:pic>
      <p:sp>
        <p:nvSpPr>
          <p:cNvPr id="12" name="Rectangle 11">
            <a:extLst>
              <a:ext uri="{FF2B5EF4-FFF2-40B4-BE49-F238E27FC236}">
                <a16:creationId xmlns:a16="http://schemas.microsoft.com/office/drawing/2014/main" id="{ECFD3AB2-44C8-4FF7-A25E-F4268BDB28DD}"/>
              </a:ext>
            </a:extLst>
          </p:cNvPr>
          <p:cNvSpPr/>
          <p:nvPr/>
        </p:nvSpPr>
        <p:spPr>
          <a:xfrm rot="19018441">
            <a:off x="6322490" y="3609948"/>
            <a:ext cx="304298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hypervariableRegions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a:t>
            </a:r>
          </a:p>
        </p:txBody>
      </p:sp>
      <p:cxnSp>
        <p:nvCxnSpPr>
          <p:cNvPr id="21" name="Straight Arrow Connector 20">
            <a:extLst>
              <a:ext uri="{FF2B5EF4-FFF2-40B4-BE49-F238E27FC236}">
                <a16:creationId xmlns:a16="http://schemas.microsoft.com/office/drawing/2014/main" id="{F613713B-9DFB-42FD-9F47-3A604E286BD6}"/>
              </a:ext>
            </a:extLst>
          </p:cNvPr>
          <p:cNvCxnSpPr>
            <a:cxnSpLocks/>
          </p:cNvCxnSpPr>
          <p:nvPr/>
        </p:nvCxnSpPr>
        <p:spPr>
          <a:xfrm flipH="1" flipV="1">
            <a:off x="7162800" y="1751536"/>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2" name="Freeform: Shape 21">
            <a:extLst>
              <a:ext uri="{FF2B5EF4-FFF2-40B4-BE49-F238E27FC236}">
                <a16:creationId xmlns:a16="http://schemas.microsoft.com/office/drawing/2014/main" id="{132024D3-A319-40E9-B3A8-BF802A450275}"/>
              </a:ext>
            </a:extLst>
          </p:cNvPr>
          <p:cNvSpPr/>
          <p:nvPr/>
        </p:nvSpPr>
        <p:spPr>
          <a:xfrm>
            <a:off x="7667678" y="1736849"/>
            <a:ext cx="1363989" cy="2462239"/>
          </a:xfrm>
          <a:custGeom>
            <a:avLst/>
            <a:gdLst>
              <a:gd name="connsiteX0" fmla="*/ 0 w 1363989"/>
              <a:gd name="connsiteY0" fmla="*/ 2462239 h 2462239"/>
              <a:gd name="connsiteX1" fmla="*/ 1363938 w 1363989"/>
              <a:gd name="connsiteY1" fmla="*/ 1195361 h 2462239"/>
              <a:gd name="connsiteX2" fmla="*/ 40867 w 1363989"/>
              <a:gd name="connsiteY2" fmla="*/ 0 h 2462239"/>
            </a:gdLst>
            <a:ahLst/>
            <a:cxnLst>
              <a:cxn ang="0">
                <a:pos x="connsiteX0" y="connsiteY0"/>
              </a:cxn>
              <a:cxn ang="0">
                <a:pos x="connsiteX1" y="connsiteY1"/>
              </a:cxn>
              <a:cxn ang="0">
                <a:pos x="connsiteX2" y="connsiteY2"/>
              </a:cxn>
            </a:cxnLst>
            <a:rect l="l" t="t" r="r" b="b"/>
            <a:pathLst>
              <a:path w="1363989" h="2462239">
                <a:moveTo>
                  <a:pt x="0" y="2462239"/>
                </a:moveTo>
                <a:cubicBezTo>
                  <a:pt x="678563" y="2033986"/>
                  <a:pt x="1357127" y="1605734"/>
                  <a:pt x="1363938" y="1195361"/>
                </a:cubicBezTo>
                <a:cubicBezTo>
                  <a:pt x="1370749" y="784988"/>
                  <a:pt x="705808" y="392494"/>
                  <a:pt x="40867" y="0"/>
                </a:cubicBezTo>
              </a:path>
            </a:pathLst>
          </a:custGeom>
          <a:noFill/>
          <a:ln w="1905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4026322-43F9-4FD7-B8B3-370ED5270F26}"/>
              </a:ext>
            </a:extLst>
          </p:cNvPr>
          <p:cNvPicPr>
            <a:picLocks noChangeAspect="1"/>
          </p:cNvPicPr>
          <p:nvPr/>
        </p:nvPicPr>
        <p:blipFill rotWithShape="1">
          <a:blip r:embed="rId6"/>
          <a:srcRect t="4034" b="16183"/>
          <a:stretch/>
        </p:blipFill>
        <p:spPr>
          <a:xfrm>
            <a:off x="434585" y="1807973"/>
            <a:ext cx="2338886" cy="3160237"/>
          </a:xfrm>
          <a:prstGeom prst="rect">
            <a:avLst/>
          </a:prstGeom>
        </p:spPr>
      </p:pic>
      <p:sp>
        <p:nvSpPr>
          <p:cNvPr id="11" name="Rectangle 10">
            <a:extLst>
              <a:ext uri="{FF2B5EF4-FFF2-40B4-BE49-F238E27FC236}">
                <a16:creationId xmlns:a16="http://schemas.microsoft.com/office/drawing/2014/main" id="{AD3DA7B9-B1B7-43E7-9A42-5F94886AED43}"/>
              </a:ext>
            </a:extLst>
          </p:cNvPr>
          <p:cNvSpPr/>
          <p:nvPr/>
        </p:nvSpPr>
        <p:spPr>
          <a:xfrm rot="19018441">
            <a:off x="2307484" y="3657450"/>
            <a:ext cx="286754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HLA-DPB1*01:01:01:01</a:t>
            </a:r>
          </a:p>
        </p:txBody>
      </p:sp>
      <p:cxnSp>
        <p:nvCxnSpPr>
          <p:cNvPr id="19" name="Straight Arrow Connector 18">
            <a:extLst>
              <a:ext uri="{FF2B5EF4-FFF2-40B4-BE49-F238E27FC236}">
                <a16:creationId xmlns:a16="http://schemas.microsoft.com/office/drawing/2014/main" id="{9432032E-5A8D-4126-940D-624FEA598AB4}"/>
              </a:ext>
            </a:extLst>
          </p:cNvPr>
          <p:cNvCxnSpPr>
            <a:cxnSpLocks/>
          </p:cNvCxnSpPr>
          <p:nvPr/>
        </p:nvCxnSpPr>
        <p:spPr>
          <a:xfrm flipH="1" flipV="1">
            <a:off x="3048000" y="1733550"/>
            <a:ext cx="1219200" cy="16764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DA62928-BC6F-4EC6-A5C3-476246FE33EF}"/>
              </a:ext>
            </a:extLst>
          </p:cNvPr>
          <p:cNvCxnSpPr>
            <a:cxnSpLocks/>
          </p:cNvCxnSpPr>
          <p:nvPr/>
        </p:nvCxnSpPr>
        <p:spPr>
          <a:xfrm flipH="1" flipV="1">
            <a:off x="2667000" y="1733550"/>
            <a:ext cx="1022167" cy="19050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13" name="Arrow: Right 12">
            <a:extLst>
              <a:ext uri="{FF2B5EF4-FFF2-40B4-BE49-F238E27FC236}">
                <a16:creationId xmlns:a16="http://schemas.microsoft.com/office/drawing/2014/main" id="{1C1D925D-30EA-4408-8AEB-8A5E85356762}"/>
              </a:ext>
            </a:extLst>
          </p:cNvPr>
          <p:cNvSpPr/>
          <p:nvPr/>
        </p:nvSpPr>
        <p:spPr>
          <a:xfrm>
            <a:off x="254477" y="4293590"/>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5A65404B-9D25-4E60-8402-A1A4AE975CEE}"/>
              </a:ext>
            </a:extLst>
          </p:cNvPr>
          <p:cNvSpPr/>
          <p:nvPr/>
        </p:nvSpPr>
        <p:spPr>
          <a:xfrm>
            <a:off x="228600" y="4683228"/>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C95FB295-79A2-49BD-A434-56C1FAAF0C30}"/>
              </a:ext>
            </a:extLst>
          </p:cNvPr>
          <p:cNvSpPr/>
          <p:nvPr/>
        </p:nvSpPr>
        <p:spPr>
          <a:xfrm>
            <a:off x="4731294" y="4616334"/>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51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Demonstration HTML5 Application</a:t>
            </a:r>
          </a:p>
        </p:txBody>
      </p:sp>
      <p:pic>
        <p:nvPicPr>
          <p:cNvPr id="6" name="Picture 5">
            <a:extLst>
              <a:ext uri="{FF2B5EF4-FFF2-40B4-BE49-F238E27FC236}">
                <a16:creationId xmlns:a16="http://schemas.microsoft.com/office/drawing/2014/main" id="{5F72C912-20D3-470D-B260-739D396FEE7C}"/>
              </a:ext>
            </a:extLst>
          </p:cNvPr>
          <p:cNvPicPr>
            <a:picLocks noChangeAspect="1"/>
          </p:cNvPicPr>
          <p:nvPr/>
        </p:nvPicPr>
        <p:blipFill>
          <a:blip r:embed="rId3"/>
          <a:stretch>
            <a:fillRect/>
          </a:stretch>
        </p:blipFill>
        <p:spPr>
          <a:xfrm>
            <a:off x="100263" y="1816041"/>
            <a:ext cx="8943474" cy="3117909"/>
          </a:xfrm>
          <a:prstGeom prst="rect">
            <a:avLst/>
          </a:prstGeom>
        </p:spPr>
      </p:pic>
      <p:pic>
        <p:nvPicPr>
          <p:cNvPr id="7" name="Picture 6">
            <a:extLst>
              <a:ext uri="{FF2B5EF4-FFF2-40B4-BE49-F238E27FC236}">
                <a16:creationId xmlns:a16="http://schemas.microsoft.com/office/drawing/2014/main" id="{52E10C92-BA09-4B27-97D0-3C7E2784D180}"/>
              </a:ext>
            </a:extLst>
          </p:cNvPr>
          <p:cNvPicPr>
            <a:picLocks noChangeAspect="1"/>
          </p:cNvPicPr>
          <p:nvPr/>
        </p:nvPicPr>
        <p:blipFill>
          <a:blip r:embed="rId4"/>
          <a:stretch>
            <a:fillRect/>
          </a:stretch>
        </p:blipFill>
        <p:spPr>
          <a:xfrm>
            <a:off x="6477000" y="4171950"/>
            <a:ext cx="2590800" cy="869515"/>
          </a:xfrm>
          <a:prstGeom prst="rect">
            <a:avLst/>
          </a:prstGeom>
          <a:ln w="28575">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sp>
        <p:nvSpPr>
          <p:cNvPr id="13" name="Oval 12">
            <a:extLst>
              <a:ext uri="{FF2B5EF4-FFF2-40B4-BE49-F238E27FC236}">
                <a16:creationId xmlns:a16="http://schemas.microsoft.com/office/drawing/2014/main" id="{9ECEB718-72E8-478F-BB3A-B8BFB7B69012}"/>
              </a:ext>
            </a:extLst>
          </p:cNvPr>
          <p:cNvSpPr/>
          <p:nvPr/>
        </p:nvSpPr>
        <p:spPr>
          <a:xfrm>
            <a:off x="2320640" y="4580732"/>
            <a:ext cx="228600" cy="22683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9F5ED54-1E36-4597-8103-D9FB1A52A1C1}"/>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532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ell phone&#10;&#10;Description generated with very high confidence">
            <a:extLst>
              <a:ext uri="{FF2B5EF4-FFF2-40B4-BE49-F238E27FC236}">
                <a16:creationId xmlns:a16="http://schemas.microsoft.com/office/drawing/2014/main" id="{55506025-0B9A-4B24-8710-95E9113DD579}"/>
              </a:ext>
            </a:extLst>
          </p:cNvPr>
          <p:cNvPicPr>
            <a:picLocks noChangeAspect="1"/>
          </p:cNvPicPr>
          <p:nvPr/>
        </p:nvPicPr>
        <p:blipFill>
          <a:blip r:embed="rId3"/>
          <a:stretch>
            <a:fillRect/>
          </a:stretch>
        </p:blipFill>
        <p:spPr>
          <a:xfrm>
            <a:off x="5806514" y="57150"/>
            <a:ext cx="2263140" cy="4652010"/>
          </a:xfrm>
          <a:prstGeom prst="rect">
            <a:avLst/>
          </a:prstGeom>
          <a:noFill/>
          <a:ln>
            <a:solidFill>
              <a:schemeClr val="accent1"/>
            </a:solidFill>
          </a:ln>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19150"/>
            <a:ext cx="5562600" cy="914400"/>
          </a:xfrm>
          <a:prstGeom prst="rect">
            <a:avLst/>
          </a:prstGeom>
        </p:spPr>
        <p:txBody>
          <a:bodyPr/>
          <a:lstStyle/>
          <a:p>
            <a:r>
              <a:rPr lang="en-US" sz="2400" dirty="0"/>
              <a:t>DPB1 REST Web Services</a:t>
            </a:r>
            <a:br>
              <a:rPr lang="en-US" sz="2400" dirty="0"/>
            </a:br>
            <a:r>
              <a:rPr lang="en-US" sz="2400" dirty="0"/>
              <a:t>Mobile Demonstration Application</a:t>
            </a:r>
          </a:p>
        </p:txBody>
      </p:sp>
      <p:sp>
        <p:nvSpPr>
          <p:cNvPr id="9" name="Rectangle 8">
            <a:extLst>
              <a:ext uri="{FF2B5EF4-FFF2-40B4-BE49-F238E27FC236}">
                <a16:creationId xmlns:a16="http://schemas.microsoft.com/office/drawing/2014/main" id="{31AEC437-B6FC-43EC-870E-A8C1AAF43F0E}"/>
              </a:ext>
            </a:extLst>
          </p:cNvPr>
          <p:cNvSpPr/>
          <p:nvPr/>
        </p:nvSpPr>
        <p:spPr>
          <a:xfrm>
            <a:off x="64398" y="2647950"/>
            <a:ext cx="5993609" cy="738664"/>
          </a:xfrm>
          <a:prstGeom prst="rect">
            <a:avLst/>
          </a:prstGeom>
        </p:spPr>
        <p:txBody>
          <a:bodyPr wrap="square">
            <a:spAutoFit/>
          </a:bodyPr>
          <a:lstStyle/>
          <a:p>
            <a:r>
              <a:rPr lang="en-US" sz="1400" dirty="0"/>
              <a:t>Candidate type: DPB1*01:01, *02:01</a:t>
            </a:r>
          </a:p>
          <a:p>
            <a:r>
              <a:rPr lang="en-US" sz="1400" dirty="0"/>
              <a:t>Donor phenotype: DPB1*04:01, *78:01</a:t>
            </a:r>
          </a:p>
          <a:p>
            <a:r>
              <a:rPr lang="en-US" sz="1400" dirty="0"/>
              <a:t>Candidate’s unacceptable antibody profile: DPB1*03, *06, *09, *14, *17, *20</a:t>
            </a:r>
          </a:p>
        </p:txBody>
      </p:sp>
      <p:sp>
        <p:nvSpPr>
          <p:cNvPr id="63" name="Oval 62">
            <a:extLst>
              <a:ext uri="{FF2B5EF4-FFF2-40B4-BE49-F238E27FC236}">
                <a16:creationId xmlns:a16="http://schemas.microsoft.com/office/drawing/2014/main" id="{96890287-44F1-4250-AF45-30B1CBD5C898}"/>
              </a:ext>
            </a:extLst>
          </p:cNvPr>
          <p:cNvSpPr/>
          <p:nvPr/>
        </p:nvSpPr>
        <p:spPr>
          <a:xfrm>
            <a:off x="2377524" y="2875705"/>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A screenshot of a cell phone&#10;&#10;Description generated with very high confidence">
            <a:extLst>
              <a:ext uri="{FF2B5EF4-FFF2-40B4-BE49-F238E27FC236}">
                <a16:creationId xmlns:a16="http://schemas.microsoft.com/office/drawing/2014/main" id="{EBC83A61-80E2-4404-B4C3-7CA19ADCD7E9}"/>
              </a:ext>
            </a:extLst>
          </p:cNvPr>
          <p:cNvPicPr>
            <a:picLocks noChangeAspect="1"/>
          </p:cNvPicPr>
          <p:nvPr/>
        </p:nvPicPr>
        <p:blipFill>
          <a:blip r:embed="rId4"/>
          <a:stretch>
            <a:fillRect/>
          </a:stretch>
        </p:blipFill>
        <p:spPr>
          <a:xfrm>
            <a:off x="5892981" y="133350"/>
            <a:ext cx="2263140" cy="4652010"/>
          </a:xfrm>
          <a:prstGeom prst="rect">
            <a:avLst/>
          </a:prstGeom>
          <a:noFill/>
          <a:ln>
            <a:solidFill>
              <a:schemeClr val="accent1"/>
            </a:solidFill>
          </a:ln>
        </p:spPr>
      </p:pic>
      <p:pic>
        <p:nvPicPr>
          <p:cNvPr id="8" name="Picture 7" descr="A screenshot of a cell phone&#10;&#10;Description generated with very high confidence">
            <a:extLst>
              <a:ext uri="{FF2B5EF4-FFF2-40B4-BE49-F238E27FC236}">
                <a16:creationId xmlns:a16="http://schemas.microsoft.com/office/drawing/2014/main" id="{A11CE07E-08B0-4694-81C0-CC2C47B26A31}"/>
              </a:ext>
            </a:extLst>
          </p:cNvPr>
          <p:cNvPicPr>
            <a:picLocks noChangeAspect="1"/>
          </p:cNvPicPr>
          <p:nvPr/>
        </p:nvPicPr>
        <p:blipFill>
          <a:blip r:embed="rId5"/>
          <a:stretch>
            <a:fillRect/>
          </a:stretch>
        </p:blipFill>
        <p:spPr>
          <a:xfrm>
            <a:off x="6010103" y="209550"/>
            <a:ext cx="2263140" cy="4652010"/>
          </a:xfrm>
          <a:prstGeom prst="rect">
            <a:avLst/>
          </a:prstGeom>
          <a:noFill/>
          <a:ln>
            <a:solidFill>
              <a:schemeClr val="accent1"/>
            </a:solidFill>
          </a:ln>
        </p:spPr>
      </p:pic>
      <p:pic>
        <p:nvPicPr>
          <p:cNvPr id="6" name="Picture 5" descr="A screenshot of a cell phone&#10;&#10;Description generated with very high confidence">
            <a:extLst>
              <a:ext uri="{FF2B5EF4-FFF2-40B4-BE49-F238E27FC236}">
                <a16:creationId xmlns:a16="http://schemas.microsoft.com/office/drawing/2014/main" id="{6F5346CA-8B17-4315-9EF0-3189AD5A28D7}"/>
              </a:ext>
            </a:extLst>
          </p:cNvPr>
          <p:cNvPicPr>
            <a:picLocks noChangeAspect="1"/>
          </p:cNvPicPr>
          <p:nvPr/>
        </p:nvPicPr>
        <p:blipFill>
          <a:blip r:embed="rId6"/>
          <a:stretch>
            <a:fillRect/>
          </a:stretch>
        </p:blipFill>
        <p:spPr>
          <a:xfrm>
            <a:off x="6101221" y="285466"/>
            <a:ext cx="2263140" cy="4652010"/>
          </a:xfrm>
          <a:prstGeom prst="rect">
            <a:avLst/>
          </a:prstGeom>
          <a:noFill/>
          <a:ln>
            <a:solidFill>
              <a:schemeClr val="accent1"/>
            </a:solidFill>
          </a:ln>
        </p:spPr>
      </p:pic>
      <p:pic>
        <p:nvPicPr>
          <p:cNvPr id="4" name="Picture 3" descr="A screenshot of a cell phone&#10;&#10;Description generated with very high confidence">
            <a:extLst>
              <a:ext uri="{FF2B5EF4-FFF2-40B4-BE49-F238E27FC236}">
                <a16:creationId xmlns:a16="http://schemas.microsoft.com/office/drawing/2014/main" id="{474F3965-DD5D-409D-8D09-9441ADB89BE5}"/>
              </a:ext>
            </a:extLst>
          </p:cNvPr>
          <p:cNvPicPr>
            <a:picLocks noChangeAspect="1"/>
          </p:cNvPicPr>
          <p:nvPr/>
        </p:nvPicPr>
        <p:blipFill>
          <a:blip r:embed="rId7"/>
          <a:stretch>
            <a:fillRect/>
          </a:stretch>
        </p:blipFill>
        <p:spPr>
          <a:xfrm>
            <a:off x="6210374" y="358140"/>
            <a:ext cx="2263140" cy="4652010"/>
          </a:xfrm>
          <a:prstGeom prst="rect">
            <a:avLst/>
          </a:prstGeom>
          <a:noFill/>
          <a:ln>
            <a:solidFill>
              <a:schemeClr val="accent1"/>
            </a:solidFill>
          </a:ln>
        </p:spPr>
      </p:pic>
      <p:sp>
        <p:nvSpPr>
          <p:cNvPr id="67" name="Oval 66">
            <a:extLst>
              <a:ext uri="{FF2B5EF4-FFF2-40B4-BE49-F238E27FC236}">
                <a16:creationId xmlns:a16="http://schemas.microsoft.com/office/drawing/2014/main" id="{72A35A76-F544-41BC-AC6B-30DC07716F8C}"/>
              </a:ext>
            </a:extLst>
          </p:cNvPr>
          <p:cNvSpPr/>
          <p:nvPr/>
        </p:nvSpPr>
        <p:spPr>
          <a:xfrm>
            <a:off x="5638800" y="4346926"/>
            <a:ext cx="327660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BCC0B3E-5FD3-411E-BB28-9C0F8FC593F1}"/>
              </a:ext>
            </a:extLst>
          </p:cNvPr>
          <p:cNvSpPr/>
          <p:nvPr/>
        </p:nvSpPr>
        <p:spPr>
          <a:xfrm>
            <a:off x="599514" y="3885261"/>
            <a:ext cx="4572000" cy="923330"/>
          </a:xfrm>
          <a:prstGeom prst="rect">
            <a:avLst/>
          </a:prstGeom>
          <a:solidFill>
            <a:schemeClr val="tx1"/>
          </a:solidFill>
        </p:spPr>
        <p:txBody>
          <a:bodyPr>
            <a:spAutoFit/>
          </a:bodyPr>
          <a:lstStyle/>
          <a:p>
            <a:r>
              <a:rPr lang="en-US" dirty="0">
                <a:solidFill>
                  <a:srgbClr val="FFFF00"/>
                </a:solidFill>
              </a:rPr>
              <a:t>Uses exact same REST web services in pretty much the same sequence as the sample HTML5 application on previous slides.</a:t>
            </a:r>
          </a:p>
        </p:txBody>
      </p:sp>
    </p:spTree>
    <p:extLst>
      <p:ext uri="{BB962C8B-B14F-4D97-AF65-F5344CB8AC3E}">
        <p14:creationId xmlns:p14="http://schemas.microsoft.com/office/powerpoint/2010/main" val="230594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#2:</a:t>
            </a:r>
            <a:br>
              <a:rPr lang="en-US" sz="2800" dirty="0"/>
            </a:br>
            <a:br>
              <a:rPr lang="en-US" sz="2800" dirty="0"/>
            </a:br>
            <a:r>
              <a:rPr lang="en-US" sz="2800" dirty="0"/>
              <a:t>Electronic Compatibility Assessment using</a:t>
            </a:r>
            <a:br>
              <a:rPr lang="en-US" sz="2800" dirty="0"/>
            </a:br>
            <a:r>
              <a:rPr lang="en-US" sz="2800" dirty="0"/>
              <a:t>Epitope Registry Epitopes</a:t>
            </a:r>
            <a:br>
              <a:rPr lang="en-US" sz="2800" dirty="0"/>
            </a:br>
            <a:br>
              <a:rPr lang="en-US" sz="2800" dirty="0"/>
            </a:br>
            <a:r>
              <a:rPr lang="en-US" sz="1600" dirty="0"/>
              <a:t>(Google Cloud deployment) </a:t>
            </a:r>
            <a:r>
              <a:rPr lang="en-US" sz="2000" dirty="0"/>
              <a:t>not publicly accessible</a:t>
            </a:r>
            <a:br>
              <a:rPr lang="en-US" sz="2800" dirty="0"/>
            </a:br>
            <a:r>
              <a:rPr lang="en-US" sz="1600" dirty="0"/>
              <a:t>(source code)</a:t>
            </a:r>
            <a:r>
              <a:rPr lang="en-US" sz="2000" dirty="0"/>
              <a:t> https://github.com/ghsmith/epitopeFinder</a:t>
            </a:r>
            <a:endParaRPr lang="en-US" sz="2800" dirty="0"/>
          </a:p>
        </p:txBody>
      </p:sp>
    </p:spTree>
    <p:extLst>
      <p:ext uri="{BB962C8B-B14F-4D97-AF65-F5344CB8AC3E}">
        <p14:creationId xmlns:p14="http://schemas.microsoft.com/office/powerpoint/2010/main" val="1068270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33550"/>
            <a:ext cx="8229600" cy="3048000"/>
          </a:xfrm>
        </p:spPr>
        <p:txBody>
          <a:bodyPr>
            <a:normAutofit/>
          </a:bodyPr>
          <a:lstStyle/>
          <a:p>
            <a:pPr marL="514350" indent="-514350">
              <a:buFont typeface="+mj-lt"/>
              <a:buAutoNum type="arabicPeriod"/>
            </a:pPr>
            <a:r>
              <a:rPr lang="en-US" sz="2400" dirty="0"/>
              <a:t>Develop a working definition of </a:t>
            </a:r>
            <a:r>
              <a:rPr lang="en-US" sz="2400" i="1" dirty="0"/>
              <a:t>Clinical Decision Support</a:t>
            </a:r>
            <a:r>
              <a:rPr lang="en-US" sz="2400" dirty="0"/>
              <a:t> (CDS) and </a:t>
            </a:r>
            <a:r>
              <a:rPr lang="en-US" sz="2400" i="1" dirty="0"/>
              <a:t>Web Services</a:t>
            </a:r>
            <a:r>
              <a:rPr lang="en-US" sz="2400" dirty="0"/>
              <a:t>.</a:t>
            </a:r>
          </a:p>
          <a:p>
            <a:pPr marL="514350" indent="-514350">
              <a:buFont typeface="+mj-lt"/>
              <a:buAutoNum type="arabicPeriod"/>
            </a:pPr>
            <a:r>
              <a:rPr lang="en-US" sz="2400" dirty="0"/>
              <a:t>Describe some examples of heuristic decision-making algorithms in HLA donor-recipient matching.</a:t>
            </a:r>
          </a:p>
          <a:p>
            <a:pPr marL="514350" indent="-514350">
              <a:buFont typeface="+mj-lt"/>
              <a:buAutoNum type="arabicPeriod"/>
            </a:pPr>
            <a:r>
              <a:rPr lang="en-US" sz="2400" dirty="0"/>
              <a:t>Propose a service-based technical architecture for an HLA donor-recipient matching CDS application that uses the heuristics described in #2.</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Learning Objectives</a:t>
            </a:r>
          </a:p>
        </p:txBody>
      </p:sp>
    </p:spTree>
    <p:extLst>
      <p:ext uri="{BB962C8B-B14F-4D97-AF65-F5344CB8AC3E}">
        <p14:creationId xmlns:p14="http://schemas.microsoft.com/office/powerpoint/2010/main" val="2693239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HLA antibodies are specific for epitopes of HLA molecules</a:t>
            </a:r>
          </a:p>
          <a:p>
            <a:r>
              <a:rPr lang="en-US" sz="2400" dirty="0"/>
              <a:t>The International Registry of Antibody-Defined HLA Epitopes (Epitope Registry) curates a list of consensus HLA epitopes [1]</a:t>
            </a:r>
          </a:p>
          <a:p>
            <a:r>
              <a:rPr lang="en-US" sz="2400" dirty="0"/>
              <a:t>The Epitope Registry exposes their epitope database via a HTML web application that includes a sophisticated filtering mechanism for returning mismatched epitopes</a:t>
            </a:r>
          </a:p>
          <a:p>
            <a:r>
              <a:rPr lang="en-US" sz="2400" dirty="0"/>
              <a:t>Inferring antibody specificity for a particular epitope from a panel of single antigen bead results is cognitively challenging</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64410"/>
            <a:ext cx="9144000" cy="461665"/>
          </a:xfrm>
          <a:prstGeom prst="rect">
            <a:avLst/>
          </a:prstGeom>
        </p:spPr>
        <p:txBody>
          <a:bodyPr wrap="square">
            <a:spAutoFit/>
          </a:bodyPr>
          <a:lstStyle/>
          <a:p>
            <a:r>
              <a:rPr lang="en-US" sz="1200" dirty="0"/>
              <a:t>[1] </a:t>
            </a:r>
            <a:r>
              <a:rPr lang="en-US" sz="1200" dirty="0" err="1"/>
              <a:t>Duquesnoy</a:t>
            </a:r>
            <a:r>
              <a:rPr lang="en-US" sz="1200" dirty="0"/>
              <a:t>, R. J., </a:t>
            </a:r>
            <a:r>
              <a:rPr lang="en-US" sz="1200" dirty="0" err="1"/>
              <a:t>Marrari</a:t>
            </a:r>
            <a:r>
              <a:rPr lang="en-US" sz="1200" dirty="0"/>
              <a:t>, M., Mulder, A., L. C. D. Da Mata Sousa, Silva, A. S., &amp; Monte, S. J. (2014). First report on the antibody verification of HLA-ABC epitopes recorded in the website-based HLA Epitope Registry. Tissue Antigens, 83(6), 391-400.</a:t>
            </a:r>
          </a:p>
        </p:txBody>
      </p:sp>
    </p:spTree>
    <p:extLst>
      <p:ext uri="{BB962C8B-B14F-4D97-AF65-F5344CB8AC3E}">
        <p14:creationId xmlns:p14="http://schemas.microsoft.com/office/powerpoint/2010/main" val="2193761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59F511-2913-4E3A-A061-778F492424D6}"/>
              </a:ext>
            </a:extLst>
          </p:cNvPr>
          <p:cNvPicPr>
            <a:picLocks noChangeAspect="1"/>
          </p:cNvPicPr>
          <p:nvPr/>
        </p:nvPicPr>
        <p:blipFill>
          <a:blip r:embed="rId3"/>
          <a:stretch>
            <a:fillRect/>
          </a:stretch>
        </p:blipFill>
        <p:spPr>
          <a:xfrm>
            <a:off x="2209800" y="1323955"/>
            <a:ext cx="4719430" cy="3333750"/>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75122"/>
            <a:ext cx="9144000" cy="461665"/>
          </a:xfrm>
          <a:prstGeom prst="rect">
            <a:avLst/>
          </a:prstGeom>
        </p:spPr>
        <p:txBody>
          <a:bodyPr wrap="square">
            <a:spAutoFit/>
          </a:bodyPr>
          <a:lstStyle/>
          <a:p>
            <a:r>
              <a:rPr lang="en-US" sz="1200" dirty="0" err="1"/>
              <a:t>Sypek</a:t>
            </a:r>
            <a:r>
              <a:rPr lang="en-US" sz="1200" dirty="0"/>
              <a:t>, M., </a:t>
            </a:r>
            <a:r>
              <a:rPr lang="en-US" sz="1200" dirty="0" err="1"/>
              <a:t>Kausman</a:t>
            </a:r>
            <a:r>
              <a:rPr lang="en-US" sz="1200" dirty="0"/>
              <a:t>, J., Holt, S., &amp; Hughes, P. (2018). HLA Epitope Matching in Kidney Transplantation: An Overview for the General Nephrologist. American Journal of Kidney Diseases, 71(5), 720-731.</a:t>
            </a:r>
          </a:p>
        </p:txBody>
      </p:sp>
    </p:spTree>
    <p:extLst>
      <p:ext uri="{BB962C8B-B14F-4D97-AF65-F5344CB8AC3E}">
        <p14:creationId xmlns:p14="http://schemas.microsoft.com/office/powerpoint/2010/main" val="1459267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Sophisticated Filtering for Mismatched Epitopes</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http://www.epregistry.com.br/index/databases/database/ABC</a:t>
            </a:r>
          </a:p>
        </p:txBody>
      </p:sp>
      <p:pic>
        <p:nvPicPr>
          <p:cNvPr id="8" name="Picture 7">
            <a:extLst>
              <a:ext uri="{FF2B5EF4-FFF2-40B4-BE49-F238E27FC236}">
                <a16:creationId xmlns:a16="http://schemas.microsoft.com/office/drawing/2014/main" id="{3A7CB39D-172D-4942-B75D-A86795521D06}"/>
              </a:ext>
            </a:extLst>
          </p:cNvPr>
          <p:cNvPicPr>
            <a:picLocks noChangeAspect="1"/>
          </p:cNvPicPr>
          <p:nvPr/>
        </p:nvPicPr>
        <p:blipFill>
          <a:blip r:embed="rId3"/>
          <a:stretch>
            <a:fillRect/>
          </a:stretch>
        </p:blipFill>
        <p:spPr>
          <a:xfrm>
            <a:off x="1311639" y="1504950"/>
            <a:ext cx="6520721" cy="3048000"/>
          </a:xfrm>
          <a:prstGeom prst="rect">
            <a:avLst/>
          </a:prstGeom>
        </p:spPr>
      </p:pic>
      <p:sp>
        <p:nvSpPr>
          <p:cNvPr id="9" name="Arrow: Right 8">
            <a:extLst>
              <a:ext uri="{FF2B5EF4-FFF2-40B4-BE49-F238E27FC236}">
                <a16:creationId xmlns:a16="http://schemas.microsoft.com/office/drawing/2014/main" id="{9A8EB219-9E1A-46F5-9BD1-AA28D3B5E42C}"/>
              </a:ext>
            </a:extLst>
          </p:cNvPr>
          <p:cNvSpPr/>
          <p:nvPr/>
        </p:nvSpPr>
        <p:spPr>
          <a:xfrm>
            <a:off x="533400" y="2886563"/>
            <a:ext cx="978408"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147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"E" is inferred because all of the beads with epitope "E" are positive (and all of the beads without epitope "E" are negative).</a:t>
            </a:r>
          </a:p>
        </p:txBody>
      </p:sp>
      <p:cxnSp>
        <p:nvCxnSpPr>
          <p:cNvPr id="23" name="Straight Arrow Connector 22">
            <a:extLst>
              <a:ext uri="{FF2B5EF4-FFF2-40B4-BE49-F238E27FC236}">
                <a16:creationId xmlns:a16="http://schemas.microsoft.com/office/drawing/2014/main" id="{59A9666A-C3E7-4625-AE61-E3CD2D5FC4A5}"/>
              </a:ext>
            </a:extLst>
          </p:cNvPr>
          <p:cNvCxnSpPr>
            <a:cxnSpLocks/>
          </p:cNvCxnSpPr>
          <p:nvPr/>
        </p:nvCxnSpPr>
        <p:spPr>
          <a:xfrm flipH="1" flipV="1">
            <a:off x="3352800" y="3288514"/>
            <a:ext cx="457546" cy="11882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7" name="Oval 26">
            <a:extLst>
              <a:ext uri="{FF2B5EF4-FFF2-40B4-BE49-F238E27FC236}">
                <a16:creationId xmlns:a16="http://schemas.microsoft.com/office/drawing/2014/main" id="{110D0339-7AD6-4D12-B774-CA9FAA8A5F70}"/>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3" name="Title 2">
            <a:extLst>
              <a:ext uri="{FF2B5EF4-FFF2-40B4-BE49-F238E27FC236}">
                <a16:creationId xmlns:a16="http://schemas.microsoft.com/office/drawing/2014/main" id="{5826125E-267D-45BD-8631-33B75CF0D478}"/>
              </a:ext>
            </a:extLst>
          </p:cNvPr>
          <p:cNvSpPr>
            <a:spLocks noGrp="1"/>
          </p:cNvSpPr>
          <p:nvPr>
            <p:ph type="title" idx="4294967295"/>
          </p:nvPr>
        </p:nvSpPr>
        <p:spPr>
          <a:xfrm>
            <a:off x="628650" y="815975"/>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443914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Infer the presence of an antibody specific for an epitope if…</a:t>
            </a:r>
          </a:p>
          <a:p>
            <a:r>
              <a:rPr lang="en-US" sz="2400" dirty="0"/>
              <a:t>all single antigen beads with a particular epitope are positive</a:t>
            </a:r>
          </a:p>
          <a:p>
            <a:pPr marL="0" indent="0">
              <a:buNone/>
            </a:pPr>
            <a:r>
              <a:rPr lang="en-US" sz="2400" dirty="0"/>
              <a:t>-AND-</a:t>
            </a:r>
          </a:p>
          <a:p>
            <a:r>
              <a:rPr lang="en-US" sz="2400" dirty="0"/>
              <a:t>all single antigen beads without the epitope are negative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Heuristic</a:t>
            </a:r>
          </a:p>
        </p:txBody>
      </p:sp>
    </p:spTree>
    <p:extLst>
      <p:ext uri="{BB962C8B-B14F-4D97-AF65-F5344CB8AC3E}">
        <p14:creationId xmlns:p14="http://schemas.microsoft.com/office/powerpoint/2010/main" val="4223381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Epitope REST Web Services Resources</a:t>
            </a:r>
          </a:p>
        </p:txBody>
      </p:sp>
      <p:pic>
        <p:nvPicPr>
          <p:cNvPr id="4" name="Picture 3">
            <a:extLst>
              <a:ext uri="{FF2B5EF4-FFF2-40B4-BE49-F238E27FC236}">
                <a16:creationId xmlns:a16="http://schemas.microsoft.com/office/drawing/2014/main" id="{AFF6C40F-9EEB-4EC6-8D8C-FB8A215FC48B}"/>
              </a:ext>
            </a:extLst>
          </p:cNvPr>
          <p:cNvPicPr>
            <a:picLocks noChangeAspect="1"/>
          </p:cNvPicPr>
          <p:nvPr/>
        </p:nvPicPr>
        <p:blipFill rotWithShape="1">
          <a:blip r:embed="rId3"/>
          <a:srcRect b="28786"/>
          <a:stretch/>
        </p:blipFill>
        <p:spPr>
          <a:xfrm>
            <a:off x="46749" y="1347321"/>
            <a:ext cx="4372851" cy="3662829"/>
          </a:xfrm>
          <a:prstGeom prst="rect">
            <a:avLst/>
          </a:prstGeom>
        </p:spPr>
      </p:pic>
      <p:pic>
        <p:nvPicPr>
          <p:cNvPr id="2" name="Picture 1">
            <a:extLst>
              <a:ext uri="{FF2B5EF4-FFF2-40B4-BE49-F238E27FC236}">
                <a16:creationId xmlns:a16="http://schemas.microsoft.com/office/drawing/2014/main" id="{CC88E36F-33D9-4A39-B3E3-E1449378B5C7}"/>
              </a:ext>
            </a:extLst>
          </p:cNvPr>
          <p:cNvPicPr>
            <a:picLocks noChangeAspect="1"/>
          </p:cNvPicPr>
          <p:nvPr/>
        </p:nvPicPr>
        <p:blipFill rotWithShape="1">
          <a:blip r:embed="rId4"/>
          <a:srcRect t="-1" r="5868" b="28627"/>
          <a:stretch/>
        </p:blipFill>
        <p:spPr>
          <a:xfrm>
            <a:off x="4572001" y="1352550"/>
            <a:ext cx="4495799" cy="3657600"/>
          </a:xfrm>
          <a:prstGeom prst="rect">
            <a:avLst/>
          </a:prstGeom>
        </p:spPr>
      </p:pic>
      <p:sp>
        <p:nvSpPr>
          <p:cNvPr id="16" name="Rectangle 15">
            <a:extLst>
              <a:ext uri="{FF2B5EF4-FFF2-40B4-BE49-F238E27FC236}">
                <a16:creationId xmlns:a16="http://schemas.microsoft.com/office/drawing/2014/main" id="{498A0BE3-FD35-4367-B840-B4B88AFD8905}"/>
              </a:ext>
            </a:extLst>
          </p:cNvPr>
          <p:cNvSpPr/>
          <p:nvPr/>
        </p:nvSpPr>
        <p:spPr>
          <a:xfrm>
            <a:off x="1799348"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2F58CB-771B-4B63-A73D-DC1CF5030746}"/>
              </a:ext>
            </a:extLst>
          </p:cNvPr>
          <p:cNvSpPr/>
          <p:nvPr/>
        </p:nvSpPr>
        <p:spPr>
          <a:xfrm>
            <a:off x="6318956"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23CD599-A2BC-4AD6-BA0B-AC6815CCB2B0}"/>
              </a:ext>
            </a:extLst>
          </p:cNvPr>
          <p:cNvPicPr>
            <a:picLocks noChangeAspect="1"/>
          </p:cNvPicPr>
          <p:nvPr/>
        </p:nvPicPr>
        <p:blipFill>
          <a:blip r:embed="rId5"/>
          <a:stretch>
            <a:fillRect/>
          </a:stretch>
        </p:blipFill>
        <p:spPr>
          <a:xfrm>
            <a:off x="107306" y="1860497"/>
            <a:ext cx="2885048" cy="3149653"/>
          </a:xfrm>
          <a:prstGeom prst="rect">
            <a:avLst/>
          </a:prstGeom>
        </p:spPr>
      </p:pic>
      <p:sp>
        <p:nvSpPr>
          <p:cNvPr id="18" name="Rectangle 17">
            <a:extLst>
              <a:ext uri="{FF2B5EF4-FFF2-40B4-BE49-F238E27FC236}">
                <a16:creationId xmlns:a16="http://schemas.microsoft.com/office/drawing/2014/main" id="{38329307-DE0E-42E4-8A57-99C3494992E6}"/>
              </a:ext>
            </a:extLst>
          </p:cNvPr>
          <p:cNvSpPr/>
          <p:nvPr/>
        </p:nvSpPr>
        <p:spPr>
          <a:xfrm rot="19018441">
            <a:off x="2645711" y="3852542"/>
            <a:ext cx="1950242"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A*02:01</a:t>
            </a:r>
          </a:p>
        </p:txBody>
      </p:sp>
      <p:cxnSp>
        <p:nvCxnSpPr>
          <p:cNvPr id="20" name="Straight Arrow Connector 19">
            <a:extLst>
              <a:ext uri="{FF2B5EF4-FFF2-40B4-BE49-F238E27FC236}">
                <a16:creationId xmlns:a16="http://schemas.microsoft.com/office/drawing/2014/main" id="{1FEE3E8D-A7C2-4932-9411-C570BB642B57}"/>
              </a:ext>
            </a:extLst>
          </p:cNvPr>
          <p:cNvCxnSpPr>
            <a:cxnSpLocks/>
          </p:cNvCxnSpPr>
          <p:nvPr/>
        </p:nvCxnSpPr>
        <p:spPr>
          <a:xfrm flipH="1" flipV="1">
            <a:off x="2819400" y="1733550"/>
            <a:ext cx="1064270" cy="18288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8" name="Freeform: Shape 7">
            <a:extLst>
              <a:ext uri="{FF2B5EF4-FFF2-40B4-BE49-F238E27FC236}">
                <a16:creationId xmlns:a16="http://schemas.microsoft.com/office/drawing/2014/main" id="{05525D83-3F2F-4C2C-87C2-34A95A7A1739}"/>
              </a:ext>
            </a:extLst>
          </p:cNvPr>
          <p:cNvSpPr/>
          <p:nvPr/>
        </p:nvSpPr>
        <p:spPr>
          <a:xfrm>
            <a:off x="3337840" y="1772702"/>
            <a:ext cx="1129658" cy="1929777"/>
          </a:xfrm>
          <a:custGeom>
            <a:avLst/>
            <a:gdLst>
              <a:gd name="connsiteX0" fmla="*/ 863912 w 1129658"/>
              <a:gd name="connsiteY0" fmla="*/ 1929777 h 1929777"/>
              <a:gd name="connsiteX1" fmla="*/ 1077085 w 1129658"/>
              <a:gd name="connsiteY1" fmla="*/ 1295867 h 1929777"/>
              <a:gd name="connsiteX2" fmla="*/ 0 w 1129658"/>
              <a:gd name="connsiteY2" fmla="*/ 0 h 1929777"/>
            </a:gdLst>
            <a:ahLst/>
            <a:cxnLst>
              <a:cxn ang="0">
                <a:pos x="connsiteX0" y="connsiteY0"/>
              </a:cxn>
              <a:cxn ang="0">
                <a:pos x="connsiteX1" y="connsiteY1"/>
              </a:cxn>
              <a:cxn ang="0">
                <a:pos x="connsiteX2" y="connsiteY2"/>
              </a:cxn>
            </a:cxnLst>
            <a:rect l="l" t="t" r="r" b="b"/>
            <a:pathLst>
              <a:path w="1129658" h="1929777">
                <a:moveTo>
                  <a:pt x="863912" y="1929777"/>
                </a:moveTo>
                <a:cubicBezTo>
                  <a:pt x="1042491" y="1773636"/>
                  <a:pt x="1221070" y="1617496"/>
                  <a:pt x="1077085" y="1295867"/>
                </a:cubicBezTo>
                <a:cubicBezTo>
                  <a:pt x="933100" y="974238"/>
                  <a:pt x="466550" y="487119"/>
                  <a:pt x="0" y="0"/>
                </a:cubicBezTo>
              </a:path>
            </a:pathLst>
          </a:custGeom>
          <a:noFill/>
          <a:ln w="2540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FA21DF-D86F-4F37-9609-072DFBC068D4}"/>
              </a:ext>
            </a:extLst>
          </p:cNvPr>
          <p:cNvPicPr>
            <a:picLocks noChangeAspect="1"/>
          </p:cNvPicPr>
          <p:nvPr/>
        </p:nvPicPr>
        <p:blipFill rotWithShape="1">
          <a:blip r:embed="rId6"/>
          <a:srcRect r="-55768"/>
          <a:stretch/>
        </p:blipFill>
        <p:spPr>
          <a:xfrm>
            <a:off x="4616696" y="1849410"/>
            <a:ext cx="4451103" cy="3171825"/>
          </a:xfrm>
          <a:prstGeom prst="rect">
            <a:avLst/>
          </a:prstGeom>
          <a:solidFill>
            <a:schemeClr val="bg1"/>
          </a:solidFill>
        </p:spPr>
      </p:pic>
      <p:sp>
        <p:nvSpPr>
          <p:cNvPr id="24" name="Rectangle 23">
            <a:extLst>
              <a:ext uri="{FF2B5EF4-FFF2-40B4-BE49-F238E27FC236}">
                <a16:creationId xmlns:a16="http://schemas.microsoft.com/office/drawing/2014/main" id="{ECE2FD2E-3ED6-43E3-B3E7-53AAA9BAEB20}"/>
              </a:ext>
            </a:extLst>
          </p:cNvPr>
          <p:cNvSpPr/>
          <p:nvPr/>
        </p:nvSpPr>
        <p:spPr>
          <a:xfrm rot="19018441">
            <a:off x="6708971" y="3004617"/>
            <a:ext cx="2540925"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epRegEpitopes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ABC/107W</a:t>
            </a:r>
          </a:p>
        </p:txBody>
      </p:sp>
      <p:cxnSp>
        <p:nvCxnSpPr>
          <p:cNvPr id="25" name="Straight Arrow Connector 24">
            <a:extLst>
              <a:ext uri="{FF2B5EF4-FFF2-40B4-BE49-F238E27FC236}">
                <a16:creationId xmlns:a16="http://schemas.microsoft.com/office/drawing/2014/main" id="{E2EB193B-1130-4FE4-A2C3-F6B894B813CA}"/>
              </a:ext>
            </a:extLst>
          </p:cNvPr>
          <p:cNvCxnSpPr>
            <a:cxnSpLocks/>
          </p:cNvCxnSpPr>
          <p:nvPr/>
        </p:nvCxnSpPr>
        <p:spPr>
          <a:xfrm flipH="1" flipV="1">
            <a:off x="7543800" y="1772946"/>
            <a:ext cx="479525" cy="117980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9" name="Freeform: Shape 8">
            <a:extLst>
              <a:ext uri="{FF2B5EF4-FFF2-40B4-BE49-F238E27FC236}">
                <a16:creationId xmlns:a16="http://schemas.microsoft.com/office/drawing/2014/main" id="{7E4DB6C6-ACE5-4A47-A0C0-554A5322A31A}"/>
              </a:ext>
            </a:extLst>
          </p:cNvPr>
          <p:cNvSpPr/>
          <p:nvPr/>
        </p:nvSpPr>
        <p:spPr>
          <a:xfrm>
            <a:off x="8229600" y="1772946"/>
            <a:ext cx="762000" cy="1179804"/>
          </a:xfrm>
          <a:custGeom>
            <a:avLst/>
            <a:gdLst>
              <a:gd name="connsiteX0" fmla="*/ 365760 w 997685"/>
              <a:gd name="connsiteY0" fmla="*/ 1882140 h 1882140"/>
              <a:gd name="connsiteX1" fmla="*/ 990600 w 997685"/>
              <a:gd name="connsiteY1" fmla="*/ 1249680 h 1882140"/>
              <a:gd name="connsiteX2" fmla="*/ 0 w 997685"/>
              <a:gd name="connsiteY2" fmla="*/ 0 h 1882140"/>
            </a:gdLst>
            <a:ahLst/>
            <a:cxnLst>
              <a:cxn ang="0">
                <a:pos x="connsiteX0" y="connsiteY0"/>
              </a:cxn>
              <a:cxn ang="0">
                <a:pos x="connsiteX1" y="connsiteY1"/>
              </a:cxn>
              <a:cxn ang="0">
                <a:pos x="connsiteX2" y="connsiteY2"/>
              </a:cxn>
            </a:cxnLst>
            <a:rect l="l" t="t" r="r" b="b"/>
            <a:pathLst>
              <a:path w="997685" h="1882140">
                <a:moveTo>
                  <a:pt x="365760" y="1882140"/>
                </a:moveTo>
                <a:cubicBezTo>
                  <a:pt x="708660" y="1722755"/>
                  <a:pt x="1051560" y="1563370"/>
                  <a:pt x="990600" y="1249680"/>
                </a:cubicBezTo>
                <a:cubicBezTo>
                  <a:pt x="929640" y="935990"/>
                  <a:pt x="464820" y="467995"/>
                  <a:pt x="0" y="0"/>
                </a:cubicBezTo>
              </a:path>
            </a:pathLst>
          </a:custGeom>
          <a:noFill/>
          <a:ln w="25400">
            <a:solidFill>
              <a:srgbClr val="FFC000"/>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28E9BD71-5DC5-4DCE-A85A-6A4517FFA132}"/>
              </a:ext>
            </a:extLst>
          </p:cNvPr>
          <p:cNvSpPr/>
          <p:nvPr/>
        </p:nvSpPr>
        <p:spPr>
          <a:xfrm>
            <a:off x="-48578" y="4690110"/>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46F2BA79-35EE-4959-822B-60503CB035F6}"/>
              </a:ext>
            </a:extLst>
          </p:cNvPr>
          <p:cNvSpPr/>
          <p:nvPr/>
        </p:nvSpPr>
        <p:spPr>
          <a:xfrm>
            <a:off x="4421966" y="4658868"/>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A0E48735-2603-456A-89F9-5AE61D30ACA2}"/>
              </a:ext>
            </a:extLst>
          </p:cNvPr>
          <p:cNvSpPr/>
          <p:nvPr/>
        </p:nvSpPr>
        <p:spPr>
          <a:xfrm>
            <a:off x="-46496" y="2737590"/>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26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3" name="Picture 2">
            <a:extLst>
              <a:ext uri="{FF2B5EF4-FFF2-40B4-BE49-F238E27FC236}">
                <a16:creationId xmlns:a16="http://schemas.microsoft.com/office/drawing/2014/main" id="{C4F16AA9-6A0B-48A3-A644-5F205674CC04}"/>
              </a:ext>
            </a:extLst>
          </p:cNvPr>
          <p:cNvPicPr>
            <a:picLocks noChangeAspect="1"/>
          </p:cNvPicPr>
          <p:nvPr/>
        </p:nvPicPr>
        <p:blipFill>
          <a:blip r:embed="rId3"/>
          <a:stretch>
            <a:fillRect/>
          </a:stretch>
        </p:blipFill>
        <p:spPr>
          <a:xfrm>
            <a:off x="2444726" y="794030"/>
            <a:ext cx="6477000" cy="4316424"/>
          </a:xfrm>
          <a:prstGeom prst="rect">
            <a:avLst/>
          </a:prstGeom>
        </p:spPr>
      </p:pic>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4"/>
          <a:stretch>
            <a:fillRect/>
          </a:stretch>
        </p:blipFill>
        <p:spPr>
          <a:xfrm>
            <a:off x="7010400" y="4248150"/>
            <a:ext cx="1987233" cy="684831"/>
          </a:xfrm>
          <a:prstGeom prst="rect">
            <a:avLst/>
          </a:prstGeom>
          <a:ln w="76200">
            <a:solidFill>
              <a:schemeClr val="accent1"/>
            </a:solidFill>
          </a:ln>
        </p:spPr>
      </p:pic>
      <p:sp>
        <p:nvSpPr>
          <p:cNvPr id="6" name="Rectangle 5">
            <a:extLst>
              <a:ext uri="{FF2B5EF4-FFF2-40B4-BE49-F238E27FC236}">
                <a16:creationId xmlns:a16="http://schemas.microsoft.com/office/drawing/2014/main" id="{911B369F-9860-446E-B705-721B3C3CC634}"/>
              </a:ext>
            </a:extLst>
          </p:cNvPr>
          <p:cNvSpPr/>
          <p:nvPr/>
        </p:nvSpPr>
        <p:spPr>
          <a:xfrm>
            <a:off x="3855972" y="1047750"/>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969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8" name="Picture 7">
            <a:extLst>
              <a:ext uri="{FF2B5EF4-FFF2-40B4-BE49-F238E27FC236}">
                <a16:creationId xmlns:a16="http://schemas.microsoft.com/office/drawing/2014/main" id="{3BAC365B-69CC-4EEF-BFC3-62CF4D69C4FA}"/>
              </a:ext>
            </a:extLst>
          </p:cNvPr>
          <p:cNvPicPr>
            <a:picLocks noChangeAspect="1"/>
          </p:cNvPicPr>
          <p:nvPr/>
        </p:nvPicPr>
        <p:blipFill rotWithShape="1">
          <a:blip r:embed="rId3"/>
          <a:srcRect t="46481" r="21274" b="27039"/>
          <a:stretch/>
        </p:blipFill>
        <p:spPr>
          <a:xfrm>
            <a:off x="228600" y="2093682"/>
            <a:ext cx="8591550" cy="1925868"/>
          </a:xfrm>
          <a:prstGeom prst="rect">
            <a:avLst/>
          </a:prstGeom>
          <a:ln w="76200">
            <a:solidFill>
              <a:schemeClr val="accent1"/>
            </a:solidFill>
          </a:ln>
        </p:spPr>
      </p:pic>
      <p:pic>
        <p:nvPicPr>
          <p:cNvPr id="2" name="Picture 1">
            <a:extLst>
              <a:ext uri="{FF2B5EF4-FFF2-40B4-BE49-F238E27FC236}">
                <a16:creationId xmlns:a16="http://schemas.microsoft.com/office/drawing/2014/main" id="{51DD378B-416A-47BD-AECA-A440DCF3DF63}"/>
              </a:ext>
            </a:extLst>
          </p:cNvPr>
          <p:cNvPicPr>
            <a:picLocks noChangeAspect="1"/>
          </p:cNvPicPr>
          <p:nvPr/>
        </p:nvPicPr>
        <p:blipFill>
          <a:blip r:embed="rId4"/>
          <a:stretch>
            <a:fillRect/>
          </a:stretch>
        </p:blipFill>
        <p:spPr>
          <a:xfrm>
            <a:off x="228600" y="4216386"/>
            <a:ext cx="8591550" cy="717564"/>
          </a:xfrm>
          <a:prstGeom prst="rect">
            <a:avLst/>
          </a:prstGeom>
          <a:ln w="76200">
            <a:solidFill>
              <a:srgbClr val="4F81BD"/>
            </a:solidFill>
          </a:ln>
        </p:spPr>
      </p:pic>
      <p:pic>
        <p:nvPicPr>
          <p:cNvPr id="3" name="Picture 2">
            <a:extLst>
              <a:ext uri="{FF2B5EF4-FFF2-40B4-BE49-F238E27FC236}">
                <a16:creationId xmlns:a16="http://schemas.microsoft.com/office/drawing/2014/main" id="{550762B8-C67E-4243-BC6D-A4E3A6CC71B2}"/>
              </a:ext>
            </a:extLst>
          </p:cNvPr>
          <p:cNvPicPr>
            <a:picLocks noChangeAspect="1"/>
          </p:cNvPicPr>
          <p:nvPr/>
        </p:nvPicPr>
        <p:blipFill>
          <a:blip r:embed="rId5"/>
          <a:stretch>
            <a:fillRect/>
          </a:stretch>
        </p:blipFill>
        <p:spPr>
          <a:xfrm>
            <a:off x="228600" y="723900"/>
            <a:ext cx="8591550" cy="1162050"/>
          </a:xfrm>
          <a:prstGeom prst="rect">
            <a:avLst/>
          </a:prstGeom>
          <a:ln w="76200">
            <a:solidFill>
              <a:schemeClr val="accent1"/>
            </a:solidFill>
          </a:ln>
        </p:spPr>
      </p:pic>
    </p:spTree>
    <p:extLst>
      <p:ext uri="{BB962C8B-B14F-4D97-AF65-F5344CB8AC3E}">
        <p14:creationId xmlns:p14="http://schemas.microsoft.com/office/powerpoint/2010/main" val="4269845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3" name="Picture 2">
            <a:extLst>
              <a:ext uri="{FF2B5EF4-FFF2-40B4-BE49-F238E27FC236}">
                <a16:creationId xmlns:a16="http://schemas.microsoft.com/office/drawing/2014/main" id="{6DB44D42-5096-4F0D-9D33-68C5B22772DF}"/>
              </a:ext>
            </a:extLst>
          </p:cNvPr>
          <p:cNvPicPr>
            <a:picLocks noChangeAspect="1"/>
          </p:cNvPicPr>
          <p:nvPr/>
        </p:nvPicPr>
        <p:blipFill>
          <a:blip r:embed="rId3"/>
          <a:stretch>
            <a:fillRect/>
          </a:stretch>
        </p:blipFill>
        <p:spPr>
          <a:xfrm>
            <a:off x="2667000" y="819150"/>
            <a:ext cx="6403137" cy="4267200"/>
          </a:xfrm>
          <a:prstGeom prst="rect">
            <a:avLst/>
          </a:prstGeom>
        </p:spPr>
      </p:pic>
      <p:sp>
        <p:nvSpPr>
          <p:cNvPr id="5" name="Rectangle 4">
            <a:extLst>
              <a:ext uri="{FF2B5EF4-FFF2-40B4-BE49-F238E27FC236}">
                <a16:creationId xmlns:a16="http://schemas.microsoft.com/office/drawing/2014/main" id="{8A807BA6-98F5-4A65-87B2-F5B2D9A1D8BF}"/>
              </a:ext>
            </a:extLst>
          </p:cNvPr>
          <p:cNvSpPr/>
          <p:nvPr/>
        </p:nvSpPr>
        <p:spPr>
          <a:xfrm>
            <a:off x="4060300" y="1067762"/>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641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Tree>
    <p:extLst>
      <p:ext uri="{BB962C8B-B14F-4D97-AF65-F5344CB8AC3E}">
        <p14:creationId xmlns:p14="http://schemas.microsoft.com/office/powerpoint/2010/main" val="2672283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32" name="Rectangle 31">
            <a:extLst>
              <a:ext uri="{FF2B5EF4-FFF2-40B4-BE49-F238E27FC236}">
                <a16:creationId xmlns:a16="http://schemas.microsoft.com/office/drawing/2014/main" id="{627C216B-A175-44AE-9781-DAA4F863BD9A}"/>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niche website,</a:t>
            </a:r>
          </a:p>
          <a:p>
            <a:pPr algn="ctr"/>
            <a:r>
              <a:rPr lang="en-US" sz="1600" dirty="0">
                <a:solidFill>
                  <a:schemeClr val="tx1"/>
                </a:solidFill>
              </a:rPr>
              <a:t>app, etc.</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49" name="Rectangle 48">
            <a:extLst>
              <a:ext uri="{FF2B5EF4-FFF2-40B4-BE49-F238E27FC236}">
                <a16:creationId xmlns:a16="http://schemas.microsoft.com/office/drawing/2014/main" id="{3BD08C70-2AF3-4AA0-9445-5D29B3388439}"/>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7" name="Rectangle 36">
            <a:extLst>
              <a:ext uri="{FF2B5EF4-FFF2-40B4-BE49-F238E27FC236}">
                <a16:creationId xmlns:a16="http://schemas.microsoft.com/office/drawing/2014/main" id="{FD2A56A8-FC36-485A-98E9-17EF5CF40CAC}"/>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 name="Oval 2">
            <a:extLst>
              <a:ext uri="{FF2B5EF4-FFF2-40B4-BE49-F238E27FC236}">
                <a16:creationId xmlns:a16="http://schemas.microsoft.com/office/drawing/2014/main" id="{98D60CDE-5C83-4AAB-A2E3-9306E4F73A1D}"/>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B441B74-AE93-4776-A84E-297F95FE6DB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D96F2CB-68C1-446E-9DAC-242EB9EFAA36}"/>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76DFE0-24B9-40D8-96F3-490D83A233A8}"/>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774252F-B52E-482C-8618-CDF36C94FB5D}"/>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6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9" grpId="0" animBg="1"/>
      <p:bldP spid="27" grpId="0" animBg="1"/>
      <p:bldP spid="24" grpId="0" animBg="1"/>
      <p:bldP spid="15" grpId="0" animBg="1"/>
      <p:bldP spid="20" grpId="0"/>
      <p:bldP spid="26" grpId="0"/>
      <p:bldP spid="28" grpId="0"/>
      <p:bldP spid="30" grpId="0"/>
      <p:bldP spid="32" grpId="0" animBg="1"/>
      <p:bldP spid="43" grpId="0" animBg="1"/>
      <p:bldP spid="44" grpId="0" animBg="1"/>
      <p:bldP spid="47" grpId="0" animBg="1"/>
      <p:bldP spid="48" grpId="0"/>
      <p:bldP spid="49" grpId="0"/>
      <p:bldP spid="50" grpId="0"/>
      <p:bldP spid="51" grpId="0"/>
      <p:bldP spid="52" grpId="0" animBg="1"/>
      <p:bldP spid="53" grpId="0" animBg="1"/>
      <p:bldP spid="54" grpId="0" animBg="1"/>
      <p:bldP spid="55" grpId="0"/>
      <p:bldP spid="56" grpId="0"/>
      <p:bldP spid="57" grpId="0"/>
      <p:bldP spid="58" grpId="0" animBg="1"/>
      <p:bldP spid="2" grpId="0"/>
      <p:bldP spid="33" grpId="0"/>
      <p:bldP spid="34" grpId="0"/>
      <p:bldP spid="35" grpId="0"/>
      <p:bldP spid="36" grpId="0"/>
      <p:bldP spid="37" grpId="0"/>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3758639"/>
            <a:ext cx="8839200" cy="946711"/>
          </a:xfrm>
          <a:prstGeom prst="rect">
            <a:avLst/>
          </a:prstGeom>
          <a:ln w="76200">
            <a:solidFill>
              <a:schemeClr val="accent1"/>
            </a:solidFill>
          </a:ln>
        </p:spPr>
      </p:pic>
      <p:pic>
        <p:nvPicPr>
          <p:cNvPr id="3" name="Picture 2">
            <a:extLst>
              <a:ext uri="{FF2B5EF4-FFF2-40B4-BE49-F238E27FC236}">
                <a16:creationId xmlns:a16="http://schemas.microsoft.com/office/drawing/2014/main" id="{E09B61F0-C557-468B-BE08-81BD51207A77}"/>
              </a:ext>
            </a:extLst>
          </p:cNvPr>
          <p:cNvPicPr>
            <a:picLocks noChangeAspect="1"/>
          </p:cNvPicPr>
          <p:nvPr/>
        </p:nvPicPr>
        <p:blipFill>
          <a:blip r:embed="rId4"/>
          <a:stretch>
            <a:fillRect/>
          </a:stretch>
        </p:blipFill>
        <p:spPr>
          <a:xfrm>
            <a:off x="3124200" y="1123950"/>
            <a:ext cx="5591175" cy="2352675"/>
          </a:xfrm>
          <a:prstGeom prst="rect">
            <a:avLst/>
          </a:prstGeom>
        </p:spPr>
      </p:pic>
    </p:spTree>
    <p:extLst>
      <p:ext uri="{BB962C8B-B14F-4D97-AF65-F5344CB8AC3E}">
        <p14:creationId xmlns:p14="http://schemas.microsoft.com/office/powerpoint/2010/main" val="1187329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Summary &amp; Conclusion</a:t>
            </a:r>
          </a:p>
        </p:txBody>
      </p:sp>
    </p:spTree>
    <p:extLst>
      <p:ext uri="{BB962C8B-B14F-4D97-AF65-F5344CB8AC3E}">
        <p14:creationId xmlns:p14="http://schemas.microsoft.com/office/powerpoint/2010/main" val="526348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Conclusion</a:t>
            </a:r>
          </a:p>
        </p:txBody>
      </p:sp>
      <p:sp>
        <p:nvSpPr>
          <p:cNvPr id="6" name="Rectangle 5">
            <a:extLst>
              <a:ext uri="{FF2B5EF4-FFF2-40B4-BE49-F238E27FC236}">
                <a16:creationId xmlns:a16="http://schemas.microsoft.com/office/drawing/2014/main" id="{37A37168-CD45-4469-B0CB-797A2F7398DF}"/>
              </a:ext>
            </a:extLst>
          </p:cNvPr>
          <p:cNvSpPr/>
          <p:nvPr/>
        </p:nvSpPr>
        <p:spPr>
          <a:xfrm>
            <a:off x="1066800" y="1428750"/>
            <a:ext cx="2971800" cy="31242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Enterprise Clinical System</a:t>
            </a:r>
          </a:p>
        </p:txBody>
      </p:sp>
      <p:sp>
        <p:nvSpPr>
          <p:cNvPr id="8" name="Rectangle 7">
            <a:extLst>
              <a:ext uri="{FF2B5EF4-FFF2-40B4-BE49-F238E27FC236}">
                <a16:creationId xmlns:a16="http://schemas.microsoft.com/office/drawing/2014/main" id="{4156BBC0-D6E0-4299-9F8E-E296D2E9EBBA}"/>
              </a:ext>
            </a:extLst>
          </p:cNvPr>
          <p:cNvSpPr/>
          <p:nvPr/>
        </p:nvSpPr>
        <p:spPr>
          <a:xfrm>
            <a:off x="12573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FHIR Resources</a:t>
            </a:r>
          </a:p>
          <a:p>
            <a:pPr algn="ctr"/>
            <a:r>
              <a:rPr lang="en-US" dirty="0"/>
              <a:t>(</a:t>
            </a:r>
            <a:r>
              <a:rPr lang="en-US" b="1" dirty="0"/>
              <a:t>clinical</a:t>
            </a:r>
            <a:r>
              <a:rPr lang="en-US" dirty="0"/>
              <a:t> knowledge)</a:t>
            </a:r>
          </a:p>
        </p:txBody>
      </p:sp>
      <p:sp>
        <p:nvSpPr>
          <p:cNvPr id="9" name="Rectangle 8">
            <a:extLst>
              <a:ext uri="{FF2B5EF4-FFF2-40B4-BE49-F238E27FC236}">
                <a16:creationId xmlns:a16="http://schemas.microsoft.com/office/drawing/2014/main" id="{5C374C6E-0BAF-4F6F-ABB3-F97E711C4D0F}"/>
              </a:ext>
            </a:extLst>
          </p:cNvPr>
          <p:cNvSpPr/>
          <p:nvPr/>
        </p:nvSpPr>
        <p:spPr>
          <a:xfrm>
            <a:off x="52959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Resources</a:t>
            </a:r>
          </a:p>
          <a:p>
            <a:pPr algn="ctr"/>
            <a:r>
              <a:rPr lang="en-US" dirty="0"/>
              <a:t>(</a:t>
            </a:r>
            <a:r>
              <a:rPr lang="en-US" b="1" dirty="0"/>
              <a:t>biomedical</a:t>
            </a:r>
            <a:r>
              <a:rPr lang="en-US" dirty="0"/>
              <a:t> knowledge)</a:t>
            </a:r>
          </a:p>
        </p:txBody>
      </p:sp>
      <p:cxnSp>
        <p:nvCxnSpPr>
          <p:cNvPr id="11" name="Straight Arrow Connector 10">
            <a:extLst>
              <a:ext uri="{FF2B5EF4-FFF2-40B4-BE49-F238E27FC236}">
                <a16:creationId xmlns:a16="http://schemas.microsoft.com/office/drawing/2014/main" id="{9398257C-552B-4F57-A9A1-D6DB868C52B0}"/>
              </a:ext>
            </a:extLst>
          </p:cNvPr>
          <p:cNvCxnSpPr>
            <a:cxnSpLocks/>
          </p:cNvCxnSpPr>
          <p:nvPr/>
        </p:nvCxnSpPr>
        <p:spPr>
          <a:xfrm flipV="1">
            <a:off x="2552700" y="2667000"/>
            <a:ext cx="0" cy="11620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Arc 16">
            <a:extLst>
              <a:ext uri="{FF2B5EF4-FFF2-40B4-BE49-F238E27FC236}">
                <a16:creationId xmlns:a16="http://schemas.microsoft.com/office/drawing/2014/main" id="{C03BE75E-C724-4A52-AF64-A2492198C1B5}"/>
              </a:ext>
            </a:extLst>
          </p:cNvPr>
          <p:cNvSpPr/>
          <p:nvPr/>
        </p:nvSpPr>
        <p:spPr>
          <a:xfrm>
            <a:off x="1066800" y="1276350"/>
            <a:ext cx="5486400" cy="2819400"/>
          </a:xfrm>
          <a:prstGeom prst="arc">
            <a:avLst>
              <a:gd name="adj1" fmla="val 21569578"/>
              <a:gd name="adj2" fmla="val 5345928"/>
            </a:avLst>
          </a:prstGeom>
          <a:ln w="76200">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Rectangle 6">
            <a:extLst>
              <a:ext uri="{FF2B5EF4-FFF2-40B4-BE49-F238E27FC236}">
                <a16:creationId xmlns:a16="http://schemas.microsoft.com/office/drawing/2014/main" id="{3A0A25F7-CDA5-4E3E-8750-5270EE5BA826}"/>
              </a:ext>
            </a:extLst>
          </p:cNvPr>
          <p:cNvSpPr/>
          <p:nvPr/>
        </p:nvSpPr>
        <p:spPr>
          <a:xfrm>
            <a:off x="1257300" y="3716132"/>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Clinical Decision Support functionality</a:t>
            </a:r>
          </a:p>
        </p:txBody>
      </p:sp>
      <p:sp>
        <p:nvSpPr>
          <p:cNvPr id="21" name="Rectangle 20">
            <a:extLst>
              <a:ext uri="{FF2B5EF4-FFF2-40B4-BE49-F238E27FC236}">
                <a16:creationId xmlns:a16="http://schemas.microsoft.com/office/drawing/2014/main" id="{69CA23D4-0BC4-4E19-83E8-45CC4F988270}"/>
              </a:ext>
            </a:extLst>
          </p:cNvPr>
          <p:cNvSpPr/>
          <p:nvPr/>
        </p:nvSpPr>
        <p:spPr>
          <a:xfrm rot="20335919">
            <a:off x="4355491" y="3399114"/>
            <a:ext cx="1889684" cy="369332"/>
          </a:xfrm>
          <a:prstGeom prst="rect">
            <a:avLst/>
          </a:prstGeom>
        </p:spPr>
        <p:txBody>
          <a:bodyPr wrap="none">
            <a:spAutoFit/>
          </a:bodyPr>
          <a:lstStyle/>
          <a:p>
            <a:r>
              <a:rPr lang="en-US" dirty="0"/>
              <a:t>REST web services</a:t>
            </a:r>
          </a:p>
        </p:txBody>
      </p:sp>
      <p:sp>
        <p:nvSpPr>
          <p:cNvPr id="22" name="Rectangle 21">
            <a:extLst>
              <a:ext uri="{FF2B5EF4-FFF2-40B4-BE49-F238E27FC236}">
                <a16:creationId xmlns:a16="http://schemas.microsoft.com/office/drawing/2014/main" id="{5FBA8E1B-39EF-451B-AEE1-AAFE9F7AD4A3}"/>
              </a:ext>
            </a:extLst>
          </p:cNvPr>
          <p:cNvSpPr/>
          <p:nvPr/>
        </p:nvSpPr>
        <p:spPr>
          <a:xfrm rot="16200000">
            <a:off x="1933639" y="2798509"/>
            <a:ext cx="1089273" cy="880369"/>
          </a:xfrm>
          <a:prstGeom prst="rect">
            <a:avLst/>
          </a:prstGeom>
        </p:spPr>
        <p:txBody>
          <a:bodyPr wrap="none">
            <a:spAutoFit/>
          </a:bodyPr>
          <a:lstStyle/>
          <a:p>
            <a:pPr algn="ctr">
              <a:lnSpc>
                <a:spcPct val="150000"/>
              </a:lnSpc>
            </a:pPr>
            <a:r>
              <a:rPr lang="en-US" dirty="0"/>
              <a:t>REST web</a:t>
            </a:r>
          </a:p>
          <a:p>
            <a:pPr algn="ctr">
              <a:lnSpc>
                <a:spcPct val="150000"/>
              </a:lnSpc>
            </a:pPr>
            <a:r>
              <a:rPr lang="en-US" dirty="0"/>
              <a:t>services</a:t>
            </a:r>
          </a:p>
        </p:txBody>
      </p:sp>
      <p:sp>
        <p:nvSpPr>
          <p:cNvPr id="23" name="Rectangle 22">
            <a:extLst>
              <a:ext uri="{FF2B5EF4-FFF2-40B4-BE49-F238E27FC236}">
                <a16:creationId xmlns:a16="http://schemas.microsoft.com/office/drawing/2014/main" id="{E97114AB-6A1F-4A5C-AFDA-508300FFA45D}"/>
              </a:ext>
            </a:extLst>
          </p:cNvPr>
          <p:cNvSpPr/>
          <p:nvPr/>
        </p:nvSpPr>
        <p:spPr>
          <a:xfrm>
            <a:off x="0" y="4865894"/>
            <a:ext cx="9144000" cy="276999"/>
          </a:xfrm>
          <a:prstGeom prst="rect">
            <a:avLst/>
          </a:prstGeom>
        </p:spPr>
        <p:txBody>
          <a:bodyPr wrap="square">
            <a:spAutoFit/>
          </a:bodyPr>
          <a:lstStyle/>
          <a:p>
            <a:r>
              <a:rPr lang="en-US" sz="1200" dirty="0"/>
              <a:t>FHIR = Fast Healthcare Interoperability Resource (an HL7 standard)</a:t>
            </a:r>
          </a:p>
        </p:txBody>
      </p:sp>
      <p:sp>
        <p:nvSpPr>
          <p:cNvPr id="12" name="Rectangle 11">
            <a:extLst>
              <a:ext uri="{FF2B5EF4-FFF2-40B4-BE49-F238E27FC236}">
                <a16:creationId xmlns:a16="http://schemas.microsoft.com/office/drawing/2014/main" id="{E0B6B25A-77DC-4B51-A564-DB50AA55FBE3}"/>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2" name="Rectangle 1">
            <a:extLst>
              <a:ext uri="{FF2B5EF4-FFF2-40B4-BE49-F238E27FC236}">
                <a16:creationId xmlns:a16="http://schemas.microsoft.com/office/drawing/2014/main" id="{B1D42E5D-B333-45BC-94F0-85BBE4B55A35}"/>
              </a:ext>
            </a:extLst>
          </p:cNvPr>
          <p:cNvSpPr/>
          <p:nvPr/>
        </p:nvSpPr>
        <p:spPr>
          <a:xfrm>
            <a:off x="5181600" y="4019550"/>
            <a:ext cx="3885048" cy="1015663"/>
          </a:xfrm>
          <a:prstGeom prst="rect">
            <a:avLst/>
          </a:prstGeom>
          <a:solidFill>
            <a:schemeClr val="tx1"/>
          </a:solidFill>
        </p:spPr>
        <p:txBody>
          <a:bodyPr wrap="square">
            <a:spAutoFit/>
          </a:bodyPr>
          <a:lstStyle/>
          <a:p>
            <a:r>
              <a:rPr lang="en-US" sz="1200" b="1" dirty="0">
                <a:solidFill>
                  <a:srgbClr val="FFFF00"/>
                </a:solidFill>
              </a:rPr>
              <a:t>As people working in HLA, we should be interested in distributed computing and standards-based web services.</a:t>
            </a:r>
          </a:p>
          <a:p>
            <a:endParaRPr lang="en-US" sz="1200" b="1" dirty="0">
              <a:solidFill>
                <a:srgbClr val="FFFF00"/>
              </a:solidFill>
            </a:endParaRPr>
          </a:p>
          <a:p>
            <a:r>
              <a:rPr lang="en-US" sz="1200" b="1" dirty="0">
                <a:solidFill>
                  <a:srgbClr val="FFFF00"/>
                </a:solidFill>
              </a:rPr>
              <a:t>HL7 FHIR is an enabler for more widespread adoption of web services in healthcare.</a:t>
            </a:r>
          </a:p>
        </p:txBody>
      </p:sp>
    </p:spTree>
    <p:extLst>
      <p:ext uri="{BB962C8B-B14F-4D97-AF65-F5344CB8AC3E}">
        <p14:creationId xmlns:p14="http://schemas.microsoft.com/office/powerpoint/2010/main" val="2349736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F92794A6-E123-4419-8F45-24820CCFF914}"/>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niche website,</a:t>
            </a:r>
          </a:p>
          <a:p>
            <a:pPr algn="ctr"/>
            <a:r>
              <a:rPr lang="en-US" sz="1600" dirty="0">
                <a:solidFill>
                  <a:schemeClr val="tx1"/>
                </a:solidFill>
              </a:rPr>
              <a:t>app, etc.</a:t>
            </a:r>
          </a:p>
        </p:txBody>
      </p:sp>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 name="Rectangle 2">
            <a:extLst>
              <a:ext uri="{FF2B5EF4-FFF2-40B4-BE49-F238E27FC236}">
                <a16:creationId xmlns:a16="http://schemas.microsoft.com/office/drawing/2014/main" id="{9EF3187B-45F9-46E3-B44C-87064F34C0F2}"/>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7" name="Rectangle 36">
            <a:extLst>
              <a:ext uri="{FF2B5EF4-FFF2-40B4-BE49-F238E27FC236}">
                <a16:creationId xmlns:a16="http://schemas.microsoft.com/office/drawing/2014/main" id="{DE78E6F3-6CE4-456C-B31F-097DE1640BDC}"/>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38" name="Rectangle 37">
            <a:extLst>
              <a:ext uri="{FF2B5EF4-FFF2-40B4-BE49-F238E27FC236}">
                <a16:creationId xmlns:a16="http://schemas.microsoft.com/office/drawing/2014/main" id="{FB863299-BC82-4797-A8A0-2B5C79D8F4B3}"/>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39" name="Oval 38">
            <a:extLst>
              <a:ext uri="{FF2B5EF4-FFF2-40B4-BE49-F238E27FC236}">
                <a16:creationId xmlns:a16="http://schemas.microsoft.com/office/drawing/2014/main" id="{C735708C-3544-4A83-B825-F68412FD18FC}"/>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AE24A3EB-495B-4A4F-87F3-165D772FEA1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7531EB1-2ABA-47B6-82E7-A92A2BFA681C}"/>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1ED2C8B8-EE95-40A9-84FD-F19DBBB829CB}"/>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016C0B1-1930-4D01-9372-2CF775866756}"/>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76988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lgn="ctr">
              <a:buNone/>
            </a:pPr>
            <a:endParaRPr lang="en-US" sz="2400" dirty="0"/>
          </a:p>
          <a:p>
            <a:pPr marL="0" indent="0" algn="ctr">
              <a:buNone/>
            </a:pPr>
            <a:r>
              <a:rPr lang="en-US" sz="2400" dirty="0"/>
              <a:t>Howard Gebel, PhD</a:t>
            </a:r>
          </a:p>
          <a:p>
            <a:pPr marL="0" indent="0" algn="ctr">
              <a:buNone/>
            </a:pPr>
            <a:r>
              <a:rPr lang="en-US" sz="2400" dirty="0"/>
              <a:t>Robert Bray, PhD</a:t>
            </a:r>
          </a:p>
          <a:p>
            <a:pPr marL="0" indent="0" algn="ctr">
              <a:buNone/>
            </a:pPr>
            <a:r>
              <a:rPr lang="en-US" sz="2400" dirty="0"/>
              <a:t>Emory University Hospital HLA Laboratory</a:t>
            </a:r>
          </a:p>
          <a:p>
            <a:pPr marL="0" indent="0" algn="ctr">
              <a:buNone/>
            </a:pPr>
            <a:endParaRPr lang="en-US" sz="2400" dirty="0"/>
          </a:p>
          <a:p>
            <a:pPr marL="0" indent="0" algn="ctr">
              <a:buNone/>
            </a:pPr>
            <a:endParaRPr lang="en-US" sz="2400" dirty="0"/>
          </a:p>
          <a:p>
            <a:pPr marL="0" indent="0" algn="ctr">
              <a:buNone/>
            </a:pPr>
            <a:r>
              <a:rPr lang="en-US" sz="2400" dirty="0"/>
              <a:t>THANK YOU!</a:t>
            </a:r>
          </a:p>
          <a:p>
            <a:pPr marL="0" indent="0" algn="ctr">
              <a:buNone/>
            </a:pPr>
            <a:endParaRPr lang="en-US" sz="24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Acknowledgements</a:t>
            </a:r>
          </a:p>
        </p:txBody>
      </p:sp>
    </p:spTree>
    <p:extLst>
      <p:ext uri="{BB962C8B-B14F-4D97-AF65-F5344CB8AC3E}">
        <p14:creationId xmlns:p14="http://schemas.microsoft.com/office/powerpoint/2010/main" val="209408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CLINICAL DECISION SUPPORT</a:t>
            </a:r>
          </a:p>
        </p:txBody>
      </p:sp>
    </p:spTree>
    <p:extLst>
      <p:ext uri="{BB962C8B-B14F-4D97-AF65-F5344CB8AC3E}">
        <p14:creationId xmlns:p14="http://schemas.microsoft.com/office/powerpoint/2010/main" val="123774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pPr marL="0" indent="0">
              <a:buNone/>
            </a:pPr>
            <a:r>
              <a:rPr lang="en-US" sz="2400" dirty="0"/>
              <a:t>Clinical decision support (CDS) provides clinicians, staff, patients or other individuals with knowledge and person-specific information, intelligently filtered or presented at appropriate times, to enhance health and health care. [1]</a:t>
            </a:r>
          </a:p>
          <a:p>
            <a:pPr marL="0" indent="0">
              <a:buNone/>
            </a:pPr>
            <a:endParaRPr lang="en-US" sz="2400" dirty="0"/>
          </a:p>
          <a:p>
            <a:pPr marL="0" indent="0" algn="ctr">
              <a:buNone/>
            </a:pPr>
            <a:r>
              <a:rPr lang="en-US" sz="2400" dirty="0"/>
              <a:t>Clinical Decision </a:t>
            </a:r>
            <a:r>
              <a:rPr lang="en-US" sz="2400" i="1" dirty="0"/>
              <a:t>Support</a:t>
            </a:r>
            <a:r>
              <a:rPr lang="en-US" sz="2400" dirty="0"/>
              <a:t> ≠ Clinical Decision </a:t>
            </a:r>
            <a:r>
              <a:rPr lang="en-US" sz="2400" i="1" dirty="0"/>
              <a:t>Making</a:t>
            </a:r>
          </a:p>
          <a:p>
            <a:pPr marL="0" indent="0" algn="ctr">
              <a:buNone/>
            </a:pPr>
            <a:endParaRPr lang="en-US" sz="2400" i="1" dirty="0"/>
          </a:p>
          <a:p>
            <a:pPr marL="0" indent="0" algn="ctr">
              <a:buNone/>
            </a:pPr>
            <a:r>
              <a:rPr lang="en-US" sz="2400" dirty="0"/>
              <a:t>Incentivized by CMS </a:t>
            </a:r>
            <a:r>
              <a:rPr lang="en-US" sz="2400" i="1" dirty="0"/>
              <a:t>Meaningful Use</a:t>
            </a:r>
            <a:r>
              <a:rPr lang="en-US" sz="2400" dirty="0"/>
              <a:t> program (i.e., $$$)</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Clinical Decision Support</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Clinical Decision Support. https://www.healthit.gov/topic/safety/clinical-decision-support.</a:t>
            </a:r>
          </a:p>
        </p:txBody>
      </p:sp>
    </p:spTree>
    <p:extLst>
      <p:ext uri="{BB962C8B-B14F-4D97-AF65-F5344CB8AC3E}">
        <p14:creationId xmlns:p14="http://schemas.microsoft.com/office/powerpoint/2010/main" val="1071699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71700" y="1885950"/>
            <a:ext cx="4800600" cy="2247294"/>
          </a:xfrm>
        </p:spPr>
        <p:txBody>
          <a:bodyPr>
            <a:normAutofit/>
          </a:bodyPr>
          <a:lstStyle/>
          <a:p>
            <a:pPr marL="457200" indent="-457200">
              <a:buFont typeface="+mj-lt"/>
              <a:buAutoNum type="arabicPeriod"/>
            </a:pPr>
            <a:r>
              <a:rPr lang="en-US" sz="2400" dirty="0"/>
              <a:t>The right information</a:t>
            </a:r>
          </a:p>
          <a:p>
            <a:pPr marL="457200" indent="-457200">
              <a:buFont typeface="+mj-lt"/>
              <a:buAutoNum type="arabicPeriod"/>
            </a:pPr>
            <a:r>
              <a:rPr lang="en-US" sz="2400" dirty="0"/>
              <a:t>To the right person</a:t>
            </a:r>
          </a:p>
          <a:p>
            <a:pPr marL="457200" indent="-457200">
              <a:buFont typeface="+mj-lt"/>
              <a:buAutoNum type="arabicPeriod"/>
            </a:pPr>
            <a:r>
              <a:rPr lang="en-US" sz="2400" dirty="0"/>
              <a:t>In the right intervention format</a:t>
            </a:r>
          </a:p>
          <a:p>
            <a:pPr marL="457200" indent="-457200">
              <a:buFont typeface="+mj-lt"/>
              <a:buAutoNum type="arabicPeriod"/>
            </a:pPr>
            <a:r>
              <a:rPr lang="en-US" sz="2400" dirty="0"/>
              <a:t>Through the right channel</a:t>
            </a:r>
          </a:p>
          <a:p>
            <a:pPr marL="457200" indent="-457200">
              <a:buFont typeface="+mj-lt"/>
              <a:buAutoNum type="arabicPeriod"/>
            </a:pPr>
            <a:r>
              <a:rPr lang="en-US" sz="2400" dirty="0"/>
              <a:t>At the right time in the workflow</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5 “Rights” of Clinical Decision Support [1]</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a:t>
            </a:r>
            <a:r>
              <a:rPr lang="en-US" sz="1200" dirty="0" err="1"/>
              <a:t>Osheroff</a:t>
            </a:r>
            <a:r>
              <a:rPr lang="en-US" sz="1200" dirty="0"/>
              <a:t> et al. Improving Outcomes with Clinical Decision Support: An Implementer's Guide. HIMSS Publishing. 2012.</a:t>
            </a:r>
          </a:p>
        </p:txBody>
      </p:sp>
    </p:spTree>
    <p:extLst>
      <p:ext uri="{BB962C8B-B14F-4D97-AF65-F5344CB8AC3E}">
        <p14:creationId xmlns:p14="http://schemas.microsoft.com/office/powerpoint/2010/main" val="2623681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4CFF2D-31DF-4314-AF41-9978E51C7DC5}"/>
              </a:ext>
            </a:extLst>
          </p:cNvPr>
          <p:cNvPicPr>
            <a:picLocks noChangeAspect="1"/>
          </p:cNvPicPr>
          <p:nvPr/>
        </p:nvPicPr>
        <p:blipFill rotWithShape="1">
          <a:blip r:embed="rId3"/>
          <a:srcRect t="14600" b="3114"/>
          <a:stretch/>
        </p:blipFill>
        <p:spPr>
          <a:xfrm>
            <a:off x="1039053" y="906942"/>
            <a:ext cx="7065894" cy="4027008"/>
          </a:xfrm>
          <a:prstGeom prst="rect">
            <a:avLst/>
          </a:prstGeom>
          <a:ln>
            <a:solidFill>
              <a:schemeClr val="accent1"/>
            </a:solidFill>
          </a:ln>
        </p:spPr>
      </p:pic>
    </p:spTree>
    <p:extLst>
      <p:ext uri="{BB962C8B-B14F-4D97-AF65-F5344CB8AC3E}">
        <p14:creationId xmlns:p14="http://schemas.microsoft.com/office/powerpoint/2010/main" val="2009511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60AC26-BA6E-4B87-A33D-11F43634B033}"/>
              </a:ext>
            </a:extLst>
          </p:cNvPr>
          <p:cNvPicPr>
            <a:picLocks noChangeAspect="1"/>
          </p:cNvPicPr>
          <p:nvPr/>
        </p:nvPicPr>
        <p:blipFill>
          <a:blip r:embed="rId3"/>
          <a:stretch>
            <a:fillRect/>
          </a:stretch>
        </p:blipFill>
        <p:spPr>
          <a:xfrm>
            <a:off x="1076325" y="971550"/>
            <a:ext cx="6991350" cy="4000500"/>
          </a:xfrm>
          <a:prstGeom prst="rect">
            <a:avLst/>
          </a:prstGeom>
        </p:spPr>
      </p:pic>
    </p:spTree>
    <p:extLst>
      <p:ext uri="{BB962C8B-B14F-4D97-AF65-F5344CB8AC3E}">
        <p14:creationId xmlns:p14="http://schemas.microsoft.com/office/powerpoint/2010/main" val="3991898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5018</TotalTime>
  <Words>3860</Words>
  <Application>Microsoft Office PowerPoint</Application>
  <PresentationFormat>On-screen Show (16:9)</PresentationFormat>
  <Paragraphs>367</Paragraphs>
  <Slides>44</Slides>
  <Notes>33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44</vt:i4>
      </vt:variant>
    </vt:vector>
  </HeadingPairs>
  <TitlesOfParts>
    <vt:vector size="49" baseType="lpstr">
      <vt:lpstr>Arial</vt:lpstr>
      <vt:lpstr>Calibri</vt:lpstr>
      <vt:lpstr>Times New Roman</vt:lpstr>
      <vt:lpstr>Office Theme</vt:lpstr>
      <vt:lpstr>Custom Design</vt:lpstr>
      <vt:lpstr>Hot Topic: Analytics &amp; Algorithms Web Service-based Clinical Decision Support</vt:lpstr>
      <vt:lpstr>DISCLOSURES</vt:lpstr>
      <vt:lpstr>Learning Objectives</vt:lpstr>
      <vt:lpstr>PowerPoint Presentation</vt:lpstr>
      <vt:lpstr>CLINICAL DECISION SUPPORT</vt:lpstr>
      <vt:lpstr>Clinical Decision Support</vt:lpstr>
      <vt:lpstr>5 “Rights” of Clinical Decision Support [1]</vt:lpstr>
      <vt:lpstr>PowerPoint Presentation</vt:lpstr>
      <vt:lpstr>PowerPoint Presentation</vt:lpstr>
      <vt:lpstr>PowerPoint Presentation</vt:lpstr>
      <vt:lpstr>How do we get out-of-the box CDS?</vt:lpstr>
      <vt:lpstr>REST WEB SERVICES</vt:lpstr>
      <vt:lpstr>www.cnn.com (home page)</vt:lpstr>
      <vt:lpstr>Web Page Request</vt:lpstr>
      <vt:lpstr>REST Web Service Request</vt:lpstr>
      <vt:lpstr>PowerPoint Presentation</vt:lpstr>
      <vt:lpstr>PowerPoint Presentation</vt:lpstr>
      <vt:lpstr>PowerPoint Presentation</vt:lpstr>
      <vt:lpstr>HL7 Fast Healthcare Interoperability Resources (FHIR)</vt:lpstr>
      <vt:lpstr>HEURISTIC ALGORITHM AS A REST WEB SERVICE EXAMPLE #1:  Electronic Compatibility Assessment using HLA-DPB1 Hypervariable Regions  (Google Cloud deployment) https://rest.hlatools.org/hladpb1 (source code) https://github.com/ghsmith/hladpb1</vt:lpstr>
      <vt:lpstr>DPB1 Background</vt:lpstr>
      <vt:lpstr>DPB1 Structure</vt:lpstr>
      <vt:lpstr>DPB1 Hypervariable Regions</vt:lpstr>
      <vt:lpstr>Full Citations from Previous Slide</vt:lpstr>
      <vt:lpstr>DPB1 Heuristic</vt:lpstr>
      <vt:lpstr>DPB1 REST Web Services Resources</vt:lpstr>
      <vt:lpstr>DPB1 REST Web Services Demonstration HTML5 Application</vt:lpstr>
      <vt:lpstr>DPB1 REST Web Services Mobile Demonstration Application</vt:lpstr>
      <vt:lpstr>HEURISTIC ALGORITHM AS A REST WEB SERVICE EXAMPLE #2:  Electronic Compatibility Assessment using Epitope Registry Epitopes  (Google Cloud deployment) not publicly accessible (source code) https://github.com/ghsmith/epitopeFinder</vt:lpstr>
      <vt:lpstr>Epitope Background</vt:lpstr>
      <vt:lpstr>Epitope Background</vt:lpstr>
      <vt:lpstr>Sophisticated Filtering for Mismatched Epitopes</vt:lpstr>
      <vt:lpstr>Epitope Heuristic Example</vt:lpstr>
      <vt:lpstr>Epitope Heuristic</vt:lpstr>
      <vt:lpstr>Epitope REST Web Services Resources</vt:lpstr>
      <vt:lpstr>Epitope Demo HTML5 Application</vt:lpstr>
      <vt:lpstr>Epitope Demo HTML5 Application</vt:lpstr>
      <vt:lpstr>Epitope Demo HTML5 Application</vt:lpstr>
      <vt:lpstr>Epitope Demo HTML5 Application</vt:lpstr>
      <vt:lpstr>Epitope Demo HTML5 Application</vt:lpstr>
      <vt:lpstr>Summary &amp; Conclusion</vt:lpstr>
      <vt:lpstr>Conclusion</vt:lpstr>
      <vt:lpstr>PowerPoint Presentation</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dc:creator>
  <cp:lastModifiedBy>Smith, Geoffrey Hughes</cp:lastModifiedBy>
  <cp:revision>400</cp:revision>
  <dcterms:created xsi:type="dcterms:W3CDTF">2016-08-03T12:57:37Z</dcterms:created>
  <dcterms:modified xsi:type="dcterms:W3CDTF">2018-10-03T01:58:55Z</dcterms:modified>
</cp:coreProperties>
</file>